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34"/>
  </p:notesMasterIdLst>
  <p:handoutMasterIdLst>
    <p:handoutMasterId r:id="rId35"/>
  </p:handoutMasterIdLst>
  <p:sldIdLst>
    <p:sldId id="693" r:id="rId5"/>
    <p:sldId id="713" r:id="rId6"/>
    <p:sldId id="616" r:id="rId7"/>
    <p:sldId id="744" r:id="rId8"/>
    <p:sldId id="738" r:id="rId9"/>
    <p:sldId id="737" r:id="rId10"/>
    <p:sldId id="718" r:id="rId11"/>
    <p:sldId id="513" r:id="rId12"/>
    <p:sldId id="585" r:id="rId13"/>
    <p:sldId id="745" r:id="rId14"/>
    <p:sldId id="741" r:id="rId15"/>
    <p:sldId id="742" r:id="rId16"/>
    <p:sldId id="743" r:id="rId17"/>
    <p:sldId id="740" r:id="rId18"/>
    <p:sldId id="748" r:id="rId19"/>
    <p:sldId id="746" r:id="rId20"/>
    <p:sldId id="722" r:id="rId21"/>
    <p:sldId id="727" r:id="rId22"/>
    <p:sldId id="614" r:id="rId23"/>
    <p:sldId id="735" r:id="rId24"/>
    <p:sldId id="679" r:id="rId25"/>
    <p:sldId id="633" r:id="rId26"/>
    <p:sldId id="659" r:id="rId27"/>
    <p:sldId id="734" r:id="rId28"/>
    <p:sldId id="608" r:id="rId29"/>
    <p:sldId id="736" r:id="rId30"/>
    <p:sldId id="584" r:id="rId31"/>
    <p:sldId id="665" r:id="rId32"/>
    <p:sldId id="636" r:id="rId33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145"/>
    <a:srgbClr val="5AAACE"/>
    <a:srgbClr val="FF00FF"/>
    <a:srgbClr val="FFFF00"/>
    <a:srgbClr val="66FFFF"/>
    <a:srgbClr val="99FF33"/>
    <a:srgbClr val="FF33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5" autoAdjust="0"/>
    <p:restoredTop sz="74615" autoAdjust="0"/>
  </p:normalViewPr>
  <p:slideViewPr>
    <p:cSldViewPr snapToGrid="0">
      <p:cViewPr varScale="1">
        <p:scale>
          <a:sx n="105" d="100"/>
          <a:sy n="105" d="100"/>
        </p:scale>
        <p:origin x="-3976" y="-104"/>
      </p:cViewPr>
      <p:guideLst>
        <p:guide orient="horz" pos="4013"/>
        <p:guide orient="horz" pos="4149"/>
        <p:guide orient="horz" pos="1202"/>
        <p:guide orient="horz" pos="208"/>
        <p:guide orient="horz" pos="404"/>
        <p:guide pos="241"/>
        <p:guide pos="5578"/>
        <p:guide pos="307"/>
        <p:guide pos="2880"/>
        <p:guide pos="3026"/>
      </p:guideLst>
    </p:cSldViewPr>
  </p:slideViewPr>
  <p:outlineViewPr>
    <p:cViewPr>
      <p:scale>
        <a:sx n="33" d="100"/>
        <a:sy n="33" d="100"/>
      </p:scale>
      <p:origin x="0" y="12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636"/>
    </p:cViewPr>
  </p:sorterViewPr>
  <p:notesViewPr>
    <p:cSldViewPr snapToGrid="0">
      <p:cViewPr>
        <p:scale>
          <a:sx n="100" d="100"/>
          <a:sy n="100" d="100"/>
        </p:scale>
        <p:origin x="-774" y="2040"/>
      </p:cViewPr>
      <p:guideLst>
        <p:guide orient="horz" pos="2905"/>
        <p:guide orient="horz" pos="5446"/>
        <p:guide orient="horz" pos="5289"/>
        <p:guide orient="horz" pos="5388"/>
        <p:guide pos="6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Recent Developments and Future Directions  in the Treatment of Pancreatic Cancer</a:t>
            </a:r>
            <a:endParaRPr 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99E845C4-099E-9245-A031-6EEBD7E0E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7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theme" Target="../theme/theme2.xml"/><Relationship Id="rId2" Type="http://schemas.openxmlformats.org/officeDocument/2006/relationships/vmlDrawing" Target="../drawings/vmlDrawing1.v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315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ctr">
              <a:defRPr sz="1500" b="1" i="1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Recent Developments and Future Directions</a:t>
            </a:r>
          </a:p>
          <a:p>
            <a:pPr>
              <a:defRPr/>
            </a:pPr>
            <a:r>
              <a:rPr lang="en-US"/>
              <a:t> in the Treatment of Pancreatic Cancer</a:t>
            </a:r>
          </a:p>
        </p:txBody>
      </p:sp>
      <p:sp>
        <p:nvSpPr>
          <p:cNvPr id="102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2204C918-E809-B04D-9154-7029E15F2DB9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1026" name="Object 64"/>
          <p:cNvGraphicFramePr>
            <a:graphicFrameLocks noChangeAspect="1"/>
          </p:cNvGraphicFramePr>
          <p:nvPr/>
        </p:nvGraphicFramePr>
        <p:xfrm>
          <a:off x="5867400" y="9237663"/>
          <a:ext cx="962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hoto Editor Photo" r:id="rId3" imgW="9438095" imgH="3419952" progId="">
                  <p:embed/>
                </p:oleObj>
              </mc:Choice>
              <mc:Fallback>
                <p:oleObj name="Photo Editor Photo" r:id="rId3" imgW="9438095" imgH="3419952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237663"/>
                        <a:ext cx="962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53011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DB9A58-61FB-5B42-ADDE-D5FCE46DCC88}" type="slidenum">
              <a:rPr lang="en-US" sz="130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 dirty="0" smtClean="0"/>
              <a:t>ORR</a:t>
            </a:r>
            <a:r>
              <a:rPr lang="en-US" i="1" dirty="0"/>
              <a:t>, overall response rate; PR, partial response; SD, stable disease.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815D43-E8BE-3E47-B816-0F9669FAAA80}" type="slidenum">
              <a:rPr lang="en-US" sz="1300">
                <a:solidFill>
                  <a:schemeClr val="tx1"/>
                </a:solidFill>
              </a:rPr>
              <a:pPr eaLnBrk="1" hangingPunct="1"/>
              <a:t>21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39BB03C-E7F6-FA42-8403-1508BBD2B745}" type="slidenum">
              <a:rPr lang="en-US" sz="1300"/>
              <a:pPr algn="r" eaLnBrk="1" hangingPunct="1"/>
              <a:t>22</a:t>
            </a:fld>
            <a:endParaRPr lang="en-US" sz="1300"/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263" eaLnBrk="1" hangingPunct="1"/>
            <a:r>
              <a:rPr lang="en-US" sz="1300" i="1" dirty="0"/>
              <a:t>FOLFIRINOX, </a:t>
            </a:r>
            <a:r>
              <a:rPr lang="en-US" sz="1300" i="1" dirty="0" err="1"/>
              <a:t>leucovorin</a:t>
            </a:r>
            <a:r>
              <a:rPr lang="en-US" sz="1300" i="1" dirty="0"/>
              <a:t>, 5-fluorouracil, </a:t>
            </a:r>
            <a:r>
              <a:rPr lang="en-US" sz="1300" i="1" dirty="0" err="1"/>
              <a:t>irinotecan</a:t>
            </a:r>
            <a:r>
              <a:rPr lang="en-US" sz="1300" i="1" dirty="0"/>
              <a:t>, </a:t>
            </a:r>
            <a:r>
              <a:rPr lang="en-US" sz="1300" i="1" dirty="0" err="1"/>
              <a:t>oxaliplatin</a:t>
            </a:r>
            <a:r>
              <a:rPr lang="en-US" sz="1300" i="1" dirty="0"/>
              <a:t>; HR, hazard ratio; ORR, objective response rate; PFS, progression-free survival.</a:t>
            </a:r>
            <a:endParaRPr lang="en-US" sz="1300" dirty="0"/>
          </a:p>
          <a:p>
            <a:pPr defTabSz="957263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490084-29F2-CB44-8522-D6E054B8E2D0}" type="slidenum">
              <a:rPr lang="en-US" sz="1300">
                <a:solidFill>
                  <a:schemeClr val="tx1"/>
                </a:solidFill>
              </a:rPr>
              <a:pPr eaLnBrk="1" hangingPunct="1"/>
              <a:t>23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D22B3E-7A78-224D-89CC-3AFBE5FB9BA9}" type="slidenum">
              <a:rPr lang="en-US" sz="1300"/>
              <a:pPr eaLnBrk="1" hangingPunct="1"/>
              <a:t>24</a:t>
            </a:fld>
            <a:endParaRPr lang="en-US" sz="13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 dirty="0"/>
              <a:t>ECM, extracellular matrix; FTIs, </a:t>
            </a:r>
            <a:r>
              <a:rPr lang="en-US" i="1" dirty="0" err="1"/>
              <a:t>farnesyltransferase</a:t>
            </a:r>
            <a:r>
              <a:rPr lang="en-US" i="1" dirty="0"/>
              <a:t> inhibitors; MMPIs, matrix metalloproteinase inhibitors; TKIs, tyrosine kinase inhibitors.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1044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ADDCA8-449F-1644-9FB1-5B76687011DC}" type="slidenum">
              <a:rPr lang="en-US" sz="1300">
                <a:solidFill>
                  <a:schemeClr val="tx1"/>
                </a:solidFill>
              </a:rPr>
              <a:pPr eaLnBrk="1" hangingPunct="1"/>
              <a:t>25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04452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7A56EC-4B62-9941-AB52-DDF9EDF2E4EC}" type="slidenum">
              <a:rPr lang="en-US" sz="1300">
                <a:solidFill>
                  <a:schemeClr val="tx1"/>
                </a:solidFill>
                <a:cs typeface="Arial" charset="0"/>
              </a:rPr>
              <a:pPr algn="r" eaLnBrk="1" hangingPunct="1"/>
              <a:t>25</a:t>
            </a:fld>
            <a:endParaRPr lang="en-US" sz="13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263"/>
            <a:r>
              <a:rPr lang="en-US" sz="1300" i="1" dirty="0"/>
              <a:t>EGFR, epidermal growth factor receptor; Gem, gemcitabine; </a:t>
            </a:r>
            <a:r>
              <a:rPr lang="en-US" sz="1300" i="1" dirty="0" err="1"/>
              <a:t>mAb</a:t>
            </a:r>
            <a:r>
              <a:rPr lang="en-US" sz="1300" i="1" dirty="0"/>
              <a:t>, monoclonal antibody; </a:t>
            </a:r>
            <a:r>
              <a:rPr lang="en-US" sz="1300" i="1" dirty="0" err="1"/>
              <a:t>Mos</a:t>
            </a:r>
            <a:r>
              <a:rPr lang="en-US" sz="1300" i="1" dirty="0"/>
              <a:t>, months; TKI, tyrosine kinase inhibitor; VEGF, vascular endothelial growth factor.</a:t>
            </a:r>
          </a:p>
          <a:p>
            <a:pPr defTabSz="957263"/>
            <a:endParaRPr lang="en-US" sz="1300" i="1" dirty="0"/>
          </a:p>
          <a:p>
            <a:pPr defTabSz="957263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1105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305243-797C-E244-89F2-E68E9F354919}" type="slidenum">
              <a:rPr lang="en-US" sz="1300">
                <a:solidFill>
                  <a:schemeClr val="tx1"/>
                </a:solidFill>
              </a:rPr>
              <a:pPr eaLnBrk="1" hangingPunct="1"/>
              <a:t>27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7500"/>
            <a:ext cx="1588" cy="1588"/>
          </a:xfrm>
          <a:solidFill>
            <a:srgbClr val="FFFFFF"/>
          </a:solidFill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CEC03E-3A89-1D47-AC32-E4E21BB2D439}" type="slidenum">
              <a:rPr lang="en-US" sz="1300">
                <a:solidFill>
                  <a:schemeClr val="tx1"/>
                </a:solidFill>
              </a:rPr>
              <a:pPr eaLnBrk="1" hangingPunct="1"/>
              <a:t>28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7263" eaLnBrk="1" hangingPunct="1"/>
            <a:r>
              <a:rPr lang="en-US" sz="1300" i="1" dirty="0"/>
              <a:t>FOLFIRINOX, </a:t>
            </a:r>
            <a:r>
              <a:rPr lang="en-US" sz="1300" i="1" dirty="0" err="1"/>
              <a:t>leucovorin</a:t>
            </a:r>
            <a:r>
              <a:rPr lang="en-US" sz="1300" i="1" dirty="0"/>
              <a:t>, 5-fluorouracil, </a:t>
            </a:r>
            <a:r>
              <a:rPr lang="en-US" sz="1300" i="1" dirty="0" err="1"/>
              <a:t>irinotecan</a:t>
            </a:r>
            <a:r>
              <a:rPr lang="en-US" sz="1300" i="1" dirty="0"/>
              <a:t>, </a:t>
            </a:r>
            <a:r>
              <a:rPr lang="en-US" sz="1300" i="1" dirty="0" err="1"/>
              <a:t>oxaliplatin</a:t>
            </a:r>
            <a:r>
              <a:rPr lang="en-US" sz="1300" i="1" dirty="0"/>
              <a:t>.</a:t>
            </a:r>
          </a:p>
          <a:p>
            <a:pPr defTabSz="957263" eaLnBrk="1" hangingPunct="1"/>
            <a:endParaRPr lang="en-US" sz="1300" i="1" dirty="0"/>
          </a:p>
          <a:p>
            <a:pPr defTabSz="957263"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9BA972-0E2E-7545-86E9-7092E4797CC2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D10A03-2F51-4C47-8AB5-F98F340009CB}" type="slidenum">
              <a:rPr lang="en-US" sz="1300">
                <a:solidFill>
                  <a:schemeClr val="tx1"/>
                </a:solidFill>
              </a:rPr>
              <a:pPr eaLnBrk="1" hangingPunct="1"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i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E7A3BA-FF10-0C45-8CBD-090EF42D2903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/>
              <a:t>AJCC, American Joint Committee on Cancer.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3F88A2-E84E-7D4A-AE85-0B9BA29498B4}" type="slidenum">
              <a:rPr lang="en-US" sz="1300">
                <a:solidFill>
                  <a:schemeClr val="tx1"/>
                </a:solidFill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i="1" dirty="0">
              <a:solidFill>
                <a:srgbClr val="CCCCCC"/>
              </a:solidFill>
            </a:endParaRPr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28C724-9F05-9E4C-BA0A-45B5AF1735B9}" type="slidenum">
              <a:rPr lang="en-US" sz="1300">
                <a:solidFill>
                  <a:schemeClr val="tx1"/>
                </a:solidFill>
              </a:rPr>
              <a:pPr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270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4EAB088-4F7F-0E45-A3AD-8909C57565A8}" type="slidenum">
              <a:rPr lang="en-US" sz="1300">
                <a:solidFill>
                  <a:schemeClr val="tx1"/>
                </a:solidFill>
              </a:rPr>
              <a:pPr algn="r"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2709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2FCEB5-02F6-FF47-8E80-0047E450B496}" type="slidenum">
              <a:rPr lang="en-US" sz="1300">
                <a:solidFill>
                  <a:schemeClr val="tx1"/>
                </a:solidFill>
              </a:rPr>
              <a:pPr algn="r"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27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 dirty="0"/>
              <a:t>SEER, Surveillance Epidemiology and End Results.</a:t>
            </a:r>
          </a:p>
          <a:p>
            <a:pPr eaLnBrk="1" hangingPunct="1"/>
            <a:endParaRPr lang="en-US" i="1" dirty="0"/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409D19-F188-0343-AA98-E7E9BF8610E8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/>
              <a:t>5-FU, 5-fluorouracil; EGFR, epidermal growth factor receptor.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7A562-A3E2-4F41-9460-422AC4EDB589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tx1"/>
                </a:solidFill>
              </a:rPr>
              <a:t>Recent Developments and Future Directions</a:t>
            </a:r>
          </a:p>
          <a:p>
            <a:pPr eaLnBrk="1" hangingPunct="1"/>
            <a:r>
              <a:rPr lang="en-US" sz="1500">
                <a:solidFill>
                  <a:schemeClr val="tx1"/>
                </a:solidFill>
              </a:rPr>
              <a:t> in the Treatment of Pancreatic Cancer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1B85F1-0501-664F-AE22-0A84F4A00C4A}" type="slidenum">
              <a:rPr lang="en-US" sz="1300">
                <a:solidFill>
                  <a:schemeClr val="tx1"/>
                </a:solidFill>
              </a:rPr>
              <a:pPr eaLnBrk="1" hangingPunct="1"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987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7" tIns="47873" rIns="95747" bIns="47873" anchor="b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6F34C0F-DA1A-4647-9820-648CCADEDAE0}" type="slidenum">
              <a:rPr lang="en-US" sz="1300">
                <a:solidFill>
                  <a:schemeClr val="tx1"/>
                </a:solidFill>
              </a:rPr>
              <a:pPr algn="r" eaLnBrk="1" hangingPunct="1"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i="1" dirty="0"/>
              <a:t>ECOG, Eastern Cooperative Oncology Group; HR, hazard ratio; PS, performance status.</a:t>
            </a:r>
          </a:p>
          <a:p>
            <a:pPr eaLnBrk="1" hangingPunct="1"/>
            <a:endParaRPr lang="en-US" i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CO_ONC_ForPP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28613"/>
            <a:ext cx="2671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7"/>
          <p:cNvSpPr>
            <a:spLocks noChangeArrowheads="1"/>
          </p:cNvSpPr>
          <p:nvPr userDrawn="1"/>
        </p:nvSpPr>
        <p:spPr bwMode="auto">
          <a:xfrm>
            <a:off x="0" y="1600200"/>
            <a:ext cx="9144000" cy="2057400"/>
          </a:xfrm>
          <a:prstGeom prst="rect">
            <a:avLst/>
          </a:prstGeom>
          <a:solidFill>
            <a:srgbClr val="57256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ea typeface="+mn-ea"/>
            </a:endParaRPr>
          </a:p>
        </p:txBody>
      </p:sp>
      <p:pic>
        <p:nvPicPr>
          <p:cNvPr id="6" name="Picture 9" descr="Default_ONC_Imagefor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8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1648"/>
            <a:ext cx="38862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5" y="1600200"/>
            <a:ext cx="8458200" cy="2057400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8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CO-Cover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25"/>
          <a:stretch>
            <a:fillRect/>
          </a:stretch>
        </p:blipFill>
        <p:spPr bwMode="auto">
          <a:xfrm>
            <a:off x="0" y="0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CO_ONC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1"/>
          <a:stretch>
            <a:fillRect/>
          </a:stretch>
        </p:blipFill>
        <p:spPr bwMode="auto">
          <a:xfrm>
            <a:off x="5262563" y="5876925"/>
            <a:ext cx="36718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30200"/>
            <a:ext cx="8464550" cy="1584326"/>
          </a:xfr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3" y="1914525"/>
            <a:ext cx="8462962" cy="2605717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856672"/>
            <a:ext cx="8462962" cy="1155939"/>
          </a:xfrm>
        </p:spPr>
        <p:txBody>
          <a:bodyPr/>
          <a:lstStyle>
            <a:lvl1pPr>
              <a:buFontTx/>
              <a:buNone/>
              <a:defRPr sz="2400" b="1">
                <a:solidFill>
                  <a:schemeClr val="accent6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53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2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VP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828800"/>
            <a:ext cx="4414837" cy="4546600"/>
          </a:xfrm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1pPr>
            <a:lvl2pPr marL="914400" indent="-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 sz="2000">
                <a:solidFill>
                  <a:schemeClr val="tx1"/>
                </a:solidFill>
              </a:defRPr>
            </a:lvl3pPr>
            <a:lvl4pPr marL="17145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 sz="1800">
                <a:solidFill>
                  <a:schemeClr val="tx1"/>
                </a:solidFill>
              </a:defRPr>
            </a:lvl4pPr>
            <a:lvl5pPr marL="21717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arenR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ansition Slid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1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r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ransition Slid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3" y="330201"/>
            <a:ext cx="8462962" cy="5250792"/>
          </a:xfrm>
        </p:spPr>
        <p:txBody>
          <a:bodyPr anchorCtr="1"/>
          <a:lstStyle>
            <a:lvl1pPr algn="ctr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2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28800"/>
            <a:ext cx="4151313" cy="4546600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200"/>
            </a:lvl2pPr>
            <a:lvl3pPr>
              <a:buClr>
                <a:schemeClr val="accent6"/>
              </a:buClr>
              <a:defRPr sz="20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67512"/>
            <a:ext cx="8464550" cy="11033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9475" y="1828800"/>
            <a:ext cx="4151313" cy="454660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060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413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+mn-ea"/>
            </a:endParaRPr>
          </a:p>
        </p:txBody>
      </p:sp>
      <p:pic>
        <p:nvPicPr>
          <p:cNvPr id="3077" name="Picture 7" descr="CCO_ONC_ForPPT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92075"/>
            <a:ext cx="130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2"/>
          <p:cNvSpPr>
            <a:spLocks noChangeArrowheads="1"/>
          </p:cNvSpPr>
          <p:nvPr userDrawn="1"/>
        </p:nvSpPr>
        <p:spPr bwMode="auto">
          <a:xfrm>
            <a:off x="287338" y="307975"/>
            <a:ext cx="2125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Arial" pitchFamily="34" charset="0"/>
                <a:ea typeface="+mn-ea"/>
              </a:rPr>
              <a:t>clinicaloptions.com/oncology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Arial" pitchFamily="34" charset="0"/>
                <a:ea typeface="+mn-ea"/>
              </a:rPr>
              <a:t>Pancreatic Cancer: Evolving Best Practices and Promising Novel Agents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8" r:id="rId1"/>
    <p:sldLayoutId id="2147484072" r:id="rId2"/>
    <p:sldLayoutId id="2147484073" r:id="rId3"/>
    <p:sldLayoutId id="2147484079" r:id="rId4"/>
    <p:sldLayoutId id="2147484080" r:id="rId5"/>
    <p:sldLayoutId id="2147484074" r:id="rId6"/>
    <p:sldLayoutId id="2147484075" r:id="rId7"/>
    <p:sldLayoutId id="2147484076" r:id="rId8"/>
    <p:sldLayoutId id="2147484077" r:id="rId9"/>
    <p:sldLayoutId id="2147484081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Wingdings" charset="0"/>
        <a:buChar char="§"/>
        <a:defRPr sz="2400">
          <a:solidFill>
            <a:srgbClr val="FEFDDE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charset="0"/>
        <a:buChar char="–"/>
        <a:defRPr sz="2200">
          <a:solidFill>
            <a:srgbClr val="FEFDDE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charset="0"/>
        <a:buChar char="–"/>
        <a:defRPr sz="2000">
          <a:solidFill>
            <a:srgbClr val="FEFDDE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charset="0"/>
        <a:buChar char="–"/>
        <a:defRPr>
          <a:solidFill>
            <a:srgbClr val="FEFDDE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8B3D9A"/>
        </a:buClr>
        <a:buFont typeface="Arial" charset="0"/>
        <a:buChar char="–"/>
        <a:defRPr sz="1600">
          <a:solidFill>
            <a:srgbClr val="FEFDDE"/>
          </a:solidFill>
          <a:latin typeface="+mn-lt"/>
          <a:ea typeface="ＭＳ Ｐゴシック" charset="0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778002"/>
            <a:ext cx="8458200" cy="2057400"/>
          </a:xfrm>
        </p:spPr>
        <p:txBody>
          <a:bodyPr/>
          <a:lstStyle/>
          <a:p>
            <a:pPr eaLnBrk="1" hangingPunct="1"/>
            <a:r>
              <a:rPr lang="en-US" sz="4800" dirty="0" err="1" smtClean="0">
                <a:latin typeface="Arial" charset="0"/>
              </a:rPr>
              <a:t>Aiku</a:t>
            </a:r>
            <a:r>
              <a:rPr lang="en-US" sz="4800" dirty="0" err="1" smtClean="0">
                <a:latin typeface="Arial" charset="0"/>
              </a:rPr>
              <a:t>ņģa</a:t>
            </a:r>
            <a:r>
              <a:rPr lang="en-US" sz="4800" dirty="0" smtClean="0">
                <a:latin typeface="Arial" charset="0"/>
              </a:rPr>
              <a:t> </a:t>
            </a:r>
            <a:r>
              <a:rPr lang="en-US" sz="4800" dirty="0" err="1" smtClean="0">
                <a:latin typeface="Arial" charset="0"/>
              </a:rPr>
              <a:t>dziedzera</a:t>
            </a:r>
            <a:r>
              <a:rPr lang="en-US" sz="4800" dirty="0" smtClean="0">
                <a:latin typeface="Arial" charset="0"/>
              </a:rPr>
              <a:t> </a:t>
            </a:r>
            <a:r>
              <a:rPr lang="en-US" sz="4800" dirty="0" err="1" smtClean="0">
                <a:latin typeface="Arial" charset="0"/>
              </a:rPr>
              <a:t>vēža</a:t>
            </a:r>
            <a:r>
              <a:rPr lang="en-US" sz="4800" dirty="0" smtClean="0">
                <a:latin typeface="Arial" charset="0"/>
              </a:rPr>
              <a:t/>
            </a:r>
            <a:br>
              <a:rPr lang="en-US" sz="4800" dirty="0" smtClean="0">
                <a:latin typeface="Arial" charset="0"/>
              </a:rPr>
            </a:br>
            <a:r>
              <a:rPr lang="en-US" sz="4800" dirty="0" err="1" smtClean="0">
                <a:latin typeface="Arial" charset="0"/>
              </a:rPr>
              <a:t>ķīmijterapija</a:t>
            </a:r>
            <a:r>
              <a:rPr lang="en-US" sz="4800" dirty="0" smtClean="0">
                <a:latin typeface="Arial" charset="0"/>
              </a:rPr>
              <a:t/>
            </a:r>
            <a:br>
              <a:rPr lang="en-US" sz="4800" dirty="0" smtClean="0">
                <a:latin typeface="Arial" charset="0"/>
              </a:rPr>
            </a:br>
            <a:endParaRPr lang="en-US" sz="4800" dirty="0"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12" y="2286787"/>
            <a:ext cx="3732993" cy="33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513" y="5288340"/>
            <a:ext cx="576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Dr. Ieva Vaivode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5. </a:t>
            </a:r>
            <a:r>
              <a:rPr lang="en-US" sz="2400" dirty="0" err="1" smtClean="0">
                <a:solidFill>
                  <a:schemeClr val="tx1"/>
                </a:solidFill>
              </a:rPr>
              <a:t>gada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onkoloģijas</a:t>
            </a:r>
            <a:r>
              <a:rPr lang="en-US" sz="2400" dirty="0" smtClean="0">
                <a:solidFill>
                  <a:schemeClr val="tx1"/>
                </a:solidFill>
              </a:rPr>
              <a:t> – </a:t>
            </a:r>
            <a:r>
              <a:rPr lang="en-US" sz="2400" dirty="0" err="1" smtClean="0">
                <a:solidFill>
                  <a:schemeClr val="tx1"/>
                </a:solidFill>
              </a:rPr>
              <a:t>ķīmijterapijas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rezidente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Terapijas</a:t>
            </a:r>
            <a:r>
              <a:rPr lang="en-US" dirty="0" smtClean="0"/>
              <a:t> </a:t>
            </a:r>
            <a:r>
              <a:rPr lang="en-US" dirty="0" err="1" smtClean="0"/>
              <a:t>principi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FF"/>
                </a:solidFill>
              </a:rPr>
              <a:t>ESMO </a:t>
            </a:r>
            <a:r>
              <a:rPr lang="en-US" dirty="0" err="1" smtClean="0">
                <a:solidFill>
                  <a:srgbClr val="FFFFFF"/>
                </a:solidFill>
              </a:rPr>
              <a:t>vadlīnijas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10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8" y="0"/>
            <a:ext cx="8464550" cy="1103313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stadija</a:t>
            </a:r>
            <a:r>
              <a:rPr lang="en-US" dirty="0" smtClean="0"/>
              <a:t>                                        T1-2 N0 M0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98" y="1089091"/>
            <a:ext cx="8455025" cy="503792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Standarta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terapija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– </a:t>
            </a:r>
            <a:r>
              <a:rPr lang="en-US" dirty="0" err="1" smtClean="0">
                <a:solidFill>
                  <a:srgbClr val="F3ED0A"/>
                </a:solidFill>
                <a:ea typeface="Times"/>
                <a:cs typeface="Times"/>
              </a:rPr>
              <a:t>radikāla</a:t>
            </a:r>
            <a:r>
              <a:rPr lang="en-US" dirty="0" smtClean="0">
                <a:solidFill>
                  <a:srgbClr val="F3ED0A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3ED0A"/>
                </a:solidFill>
                <a:ea typeface="Times"/>
                <a:cs typeface="Times"/>
              </a:rPr>
              <a:t>rezekcija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. </a:t>
            </a:r>
            <a:endParaRPr lang="en-US" dirty="0" smtClean="0">
              <a:solidFill>
                <a:schemeClr val="tx1"/>
              </a:solidFill>
              <a:ea typeface="Times"/>
              <a:cs typeface="Times"/>
            </a:endParaRPr>
          </a:p>
          <a:p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Pēc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operācijas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3ED0A"/>
                </a:solidFill>
                <a:ea typeface="Times"/>
                <a:cs typeface="Times"/>
              </a:rPr>
              <a:t>adjuvanta</a:t>
            </a:r>
            <a:r>
              <a:rPr lang="en-US" dirty="0" smtClean="0">
                <a:solidFill>
                  <a:srgbClr val="F3ED0A"/>
                </a:solidFill>
                <a:ea typeface="Times"/>
                <a:cs typeface="Times"/>
              </a:rPr>
              <a:t> ĶT</a:t>
            </a:r>
            <a:r>
              <a:rPr lang="en-US" dirty="0">
                <a:solidFill>
                  <a:schemeClr val="tx1"/>
                </a:solidFill>
                <a:ea typeface="Times"/>
                <a:cs typeface="Times"/>
              </a:rPr>
              <a:t>: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6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cikli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5-fluoruracilu (5-FU)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vai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gemcitabīnu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(</a:t>
            </a:r>
            <a:r>
              <a:rPr lang="en-US" dirty="0">
                <a:solidFill>
                  <a:schemeClr val="tx1"/>
                </a:solidFill>
                <a:ea typeface="Times"/>
                <a:cs typeface="Times"/>
              </a:rPr>
              <a:t>GEM) 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Wingdings"/>
                <a:cs typeface="Wingdings"/>
                <a:sym typeface="Wingdings"/>
              </a:rPr>
              <a:t>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pamatojoties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uz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2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randomizētu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pētījumu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datiem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.                       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Nav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būtiskas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atšķirība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ne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kopējā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, ne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bez-progresijas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dzīvildzē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starp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  <a:sym typeface="Wingdings"/>
              </a:rPr>
              <a:t> 5-FU un GEM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.</a:t>
            </a:r>
          </a:p>
          <a:p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Adjuvantas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hemoradiācijas</a:t>
            </a:r>
            <a:r>
              <a:rPr lang="en-US" dirty="0" smtClean="0">
                <a:solidFill>
                  <a:schemeClr val="tx2"/>
                </a:solidFill>
                <a:ea typeface="Times"/>
                <a:cs typeface="Times"/>
              </a:rPr>
              <a:t> (ĶT-ST</a:t>
            </a:r>
            <a:r>
              <a:rPr lang="en-US" dirty="0">
                <a:solidFill>
                  <a:schemeClr val="tx2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nozīme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ir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pretrunīga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. 5</a:t>
            </a:r>
            <a:r>
              <a:rPr lang="en-US" dirty="0">
                <a:solidFill>
                  <a:schemeClr val="tx1"/>
                </a:solidFill>
                <a:ea typeface="Times"/>
                <a:cs typeface="Times"/>
              </a:rPr>
              <a:t>-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FU ĶT-ST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sekojošu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GEM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terapiju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(RTOG </a:t>
            </a:r>
            <a:r>
              <a:rPr lang="en-US" dirty="0">
                <a:solidFill>
                  <a:schemeClr val="tx1"/>
                </a:solidFill>
                <a:ea typeface="Times"/>
                <a:cs typeface="Times"/>
              </a:rPr>
              <a:t>97-04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protokols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var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tikt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piemērota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individuālos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gadījumos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galviņas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TU,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liels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izmērs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(&gt;3 cm) un R1 (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skartas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rezekcijas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Times"/>
                <a:cs typeface="Times"/>
              </a:rPr>
              <a:t>līnijas</a:t>
            </a:r>
            <a:r>
              <a:rPr lang="en-US" dirty="0" smtClean="0">
                <a:solidFill>
                  <a:schemeClr val="tx1"/>
                </a:solidFill>
                <a:ea typeface="Times"/>
                <a:cs typeface="Times"/>
              </a:rPr>
              <a:t>).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6375400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11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3" y="0"/>
            <a:ext cx="8464550" cy="1103313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en-US" dirty="0"/>
              <a:t>A </a:t>
            </a:r>
            <a:r>
              <a:rPr lang="en-US" dirty="0" err="1" smtClean="0"/>
              <a:t>stadija</a:t>
            </a:r>
            <a:r>
              <a:rPr lang="en-US" dirty="0" smtClean="0"/>
              <a:t>                                       T3 N0 M0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018843"/>
            <a:ext cx="8455025" cy="5356557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  <a:ea typeface="Times"/>
                <a:cs typeface="Times"/>
              </a:rPr>
              <a:t>Kad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Times"/>
                <a:cs typeface="Times"/>
              </a:rPr>
              <a:t>vien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Times"/>
                <a:cs typeface="Times"/>
              </a:rPr>
              <a:t>iespējams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>
                <a:solidFill>
                  <a:srgbClr val="F8F45A"/>
                </a:solidFill>
                <a:ea typeface="Times"/>
                <a:cs typeface="Times"/>
              </a:rPr>
              <a:t>jāapsver</a:t>
            </a:r>
            <a:r>
              <a:rPr lang="en-US" dirty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dirty="0" err="1">
                <a:solidFill>
                  <a:srgbClr val="F8F45A"/>
                </a:solidFill>
                <a:ea typeface="Times"/>
                <a:cs typeface="Times"/>
              </a:rPr>
              <a:t>pankreatektomija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. </a:t>
            </a:r>
            <a:endParaRPr lang="en-US" dirty="0" smtClean="0">
              <a:solidFill>
                <a:srgbClr val="FFFFFF"/>
              </a:solidFill>
              <a:ea typeface="Times"/>
              <a:cs typeface="Times"/>
            </a:endParaRP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tehniski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nerezicējamu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TU: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ēc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paliatīvas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apejas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anastamozes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izveido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šanas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noz</a:t>
            </a:r>
            <a:r>
              <a:rPr lang="en-US" dirty="0" err="1" smtClean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īmē</a:t>
            </a:r>
            <a:r>
              <a:rPr lang="en-US" dirty="0" smtClean="0">
                <a:solidFill>
                  <a:srgbClr val="FFFFFF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sekojošu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ĶT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ĶT-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ST.</a:t>
            </a: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Nesen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publicēta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II f.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pētījuma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rezultāti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liecina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neo-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adjuvanta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GEM ĶT-ST 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palīdzēt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atdiferencēt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to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grupu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kam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nebūs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labuma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no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rezekcijas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nepasliktinot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operēto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dzīvildzi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endParaRPr lang="en-US" dirty="0" smtClean="0">
              <a:solidFill>
                <a:srgbClr val="FFFFFF"/>
              </a:solidFill>
              <a:ea typeface="Times"/>
              <a:cs typeface="Times"/>
            </a:endParaRP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Indikācijas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adjuvantai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ĶT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vai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ĶT-ST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tādas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šas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I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stādijai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6375400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12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33" y="145749"/>
            <a:ext cx="8464550" cy="1103313"/>
          </a:xfrm>
        </p:spPr>
        <p:txBody>
          <a:bodyPr/>
          <a:lstStyle/>
          <a:p>
            <a:r>
              <a:rPr lang="en-US" dirty="0" smtClean="0"/>
              <a:t>IIB un </a:t>
            </a:r>
            <a:r>
              <a:rPr lang="en-US" dirty="0"/>
              <a:t>III </a:t>
            </a:r>
            <a:r>
              <a:rPr lang="en-US" dirty="0" err="1" smtClean="0"/>
              <a:t>stadija</a:t>
            </a:r>
            <a:r>
              <a:rPr lang="en-US" dirty="0" smtClean="0"/>
              <a:t>     			T1-3 N1 M0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dirty="0" smtClean="0"/>
              <a:t>T4 N0-1 M0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33" y="1379906"/>
            <a:ext cx="8455025" cy="4912386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Vairumā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gadījumu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skarti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lielie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asinsvadi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Robežstāvokļa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gadījumā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nozīmēt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pirms-operācijas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(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neoadjuvantu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terapiju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(ĶT-ST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indukcijas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ĶT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sekojošu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ĶT-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ST),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paaugstinātu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Ro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rezekcijas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iespēju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nerezicējamu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TU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apsvērt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5-FU ĶT-ST.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Kaut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gan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2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nesen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veiktu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randomizētu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pētījumu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rezultāti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kuros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salīdzināta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ĶT-ST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ĶT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vienu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bija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pretrunīgi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</a:p>
          <a:p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Būtisks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ieteikums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pamatojoties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uz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retrospektīvu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datu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analīzi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(no GERCOR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pētījumiem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),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lokāli</a:t>
            </a:r>
            <a:r>
              <a:rPr lang="en-US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izplatītu</a:t>
            </a:r>
            <a:r>
              <a:rPr lang="en-US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ea typeface="Times"/>
                <a:cs typeface="Times"/>
              </a:rPr>
              <a:t>slimību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: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pēc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3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mēnešu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terapijas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GEM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bez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progresijas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un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labā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vispārājā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stāvoklī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turpinot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ārstāšanu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8F45A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8F45A"/>
                </a:solidFill>
                <a:ea typeface="Times"/>
                <a:cs typeface="Times"/>
              </a:rPr>
              <a:t> ĶT-ST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panākt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kopējās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dzīvildzes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pagarināšanos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6375400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69" y="93608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13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3" y="0"/>
            <a:ext cx="8464550" cy="1103313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en-US" dirty="0" err="1" smtClean="0"/>
              <a:t>stadija</a:t>
            </a:r>
            <a:r>
              <a:rPr lang="en-US" dirty="0" smtClean="0"/>
              <a:t> </a:t>
            </a:r>
            <a:r>
              <a:rPr lang="en-US" dirty="0" smtClean="0"/>
              <a:t>						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" y="920684"/>
            <a:ext cx="8455025" cy="4546600"/>
          </a:xfrm>
        </p:spPr>
        <p:txBody>
          <a:bodyPr/>
          <a:lstStyle/>
          <a:p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ĶT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ea typeface="Times"/>
                <a:cs typeface="Times"/>
              </a:rPr>
              <a:t>GEM mono-</a:t>
            </a:r>
            <a:r>
              <a:rPr lang="en-US" sz="2200" dirty="0" err="1" smtClean="0">
                <a:solidFill>
                  <a:schemeClr val="tx2"/>
                </a:solidFill>
                <a:ea typeface="Times"/>
                <a:cs typeface="Times"/>
              </a:rPr>
              <a:t>režīmā</a:t>
            </a:r>
            <a:r>
              <a:rPr lang="en-US" sz="2200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vairumā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gadījumu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pietiekama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ea typeface="Times"/>
                <a:cs typeface="Times"/>
              </a:rPr>
              <a:t>Kombinētu</a:t>
            </a:r>
            <a:r>
              <a:rPr lang="en-US" sz="22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ea typeface="Times"/>
                <a:cs typeface="Times"/>
              </a:rPr>
              <a:t>terapiju</a:t>
            </a:r>
            <a:r>
              <a:rPr lang="en-US" sz="22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5-FU,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irinotekānu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oksaliplatīnu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kapecetabīnu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apsvērt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bet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nav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datu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par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dzīvildzes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uzlabošanos.Vairāku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pētījumu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meta-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analīze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liecina</a:t>
            </a:r>
            <a:r>
              <a:rPr lang="en-US" sz="2200" dirty="0">
                <a:solidFill>
                  <a:srgbClr val="FFFFFF"/>
                </a:solidFill>
                <a:ea typeface="Times"/>
                <a:cs typeface="Times"/>
              </a:rPr>
              <a:t>: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ea typeface="Times"/>
                <a:cs typeface="Times"/>
              </a:rPr>
              <a:t>GEM +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platīna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analoga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kombināciju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ieteikt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jaunākiem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labā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funkcionālā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stāvoklī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. (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Tomēr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jaunākā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pētījuma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rezultāti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prezentēti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pēdējā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ASCO,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nepierādīja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kombinētas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terapijas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pārākumu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). </a:t>
            </a:r>
          </a:p>
          <a:p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Vēl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viena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iespēja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GEM +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erlotinibs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nesen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reģistrēts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FDA un EMEA,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pamatojoties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uz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randomizēta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pētījuma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datiem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(NCI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Kanāda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).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Tomēr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ļoti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mazais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dzīvildzes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ieguvums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(</a:t>
            </a:r>
            <a:r>
              <a:rPr lang="en-US" sz="2200" dirty="0" smtClean="0">
                <a:solidFill>
                  <a:srgbClr val="FFFFFF"/>
                </a:solidFill>
                <a:ea typeface="Helvetica"/>
                <a:cs typeface="Helvetica"/>
              </a:rPr>
              <a:t>~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2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nedēļas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) un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augstās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izmaksas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rada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šaubas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par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terapijas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lietderību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</a:p>
          <a:p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Nav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standarta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ĶT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</a:t>
            </a:r>
            <a:r>
              <a:rPr lang="en-US" sz="2200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progresē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pēc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pirmās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līnijas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Pēc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 </a:t>
            </a:r>
            <a:r>
              <a:rPr lang="en-US" sz="2200" dirty="0">
                <a:solidFill>
                  <a:srgbClr val="FFFFFF"/>
                </a:solidFill>
                <a:ea typeface="Times"/>
                <a:cs typeface="Times"/>
              </a:rPr>
              <a:t>CONKO 003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pētījuma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datiem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–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ir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pierādīts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labums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no 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5</a:t>
            </a:r>
            <a:r>
              <a:rPr lang="en-US" sz="2200" dirty="0">
                <a:solidFill>
                  <a:srgbClr val="F8F45A"/>
                </a:solidFill>
                <a:ea typeface="Times"/>
                <a:cs typeface="Times"/>
              </a:rPr>
              <a:t>-FU/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oksaliplatīna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otrā</a:t>
            </a:r>
            <a:r>
              <a:rPr lang="en-US" sz="2200" dirty="0" smtClean="0">
                <a:solidFill>
                  <a:srgbClr val="F8F45A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8F45A"/>
                </a:solidFill>
                <a:ea typeface="Times"/>
                <a:cs typeface="Times"/>
              </a:rPr>
              <a:t>līnijā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,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ko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ea typeface="Times"/>
                <a:cs typeface="Times"/>
              </a:rPr>
              <a:t>rekomendēt</a:t>
            </a:r>
            <a:r>
              <a:rPr lang="en-US" sz="2200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6396335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64" y="105704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14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5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55" y="0"/>
            <a:ext cx="8464550" cy="1103313"/>
          </a:xfrm>
        </p:spPr>
        <p:txBody>
          <a:bodyPr/>
          <a:lstStyle/>
          <a:p>
            <a:r>
              <a:rPr lang="en-US" dirty="0" err="1" smtClean="0"/>
              <a:t>Kontrole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083733"/>
            <a:ext cx="8455025" cy="5291667"/>
          </a:xfrm>
        </p:spPr>
        <p:txBody>
          <a:bodyPr/>
          <a:lstStyle/>
          <a:p>
            <a:r>
              <a:rPr lang="en-US" dirty="0" err="1" smtClean="0">
                <a:solidFill>
                  <a:srgbClr val="F8F45A"/>
                </a:solidFill>
              </a:rPr>
              <a:t>Atbildes</a:t>
            </a:r>
            <a:r>
              <a:rPr lang="en-US" dirty="0" smtClean="0">
                <a:solidFill>
                  <a:srgbClr val="F8F45A"/>
                </a:solidFill>
              </a:rPr>
              <a:t> </a:t>
            </a:r>
            <a:r>
              <a:rPr lang="en-US" dirty="0" err="1" smtClean="0">
                <a:solidFill>
                  <a:srgbClr val="F8F45A"/>
                </a:solidFill>
              </a:rPr>
              <a:t>reakciju</a:t>
            </a:r>
            <a:r>
              <a:rPr lang="en-US" dirty="0" smtClean="0">
                <a:solidFill>
                  <a:srgbClr val="F8F45A"/>
                </a:solidFill>
              </a:rPr>
              <a:t> </a:t>
            </a:r>
            <a:r>
              <a:rPr lang="en-US" dirty="0" err="1" smtClean="0">
                <a:solidFill>
                  <a:srgbClr val="F8F45A"/>
                </a:solidFill>
              </a:rPr>
              <a:t>uz</a:t>
            </a:r>
            <a:r>
              <a:rPr lang="en-US" dirty="0" smtClean="0">
                <a:solidFill>
                  <a:srgbClr val="F8F45A"/>
                </a:solidFill>
              </a:rPr>
              <a:t> ĶT </a:t>
            </a:r>
            <a:r>
              <a:rPr lang="en-US" dirty="0" err="1" smtClean="0">
                <a:solidFill>
                  <a:srgbClr val="FFFFFF"/>
                </a:solidFill>
              </a:rPr>
              <a:t>kontrolē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katrus</a:t>
            </a:r>
            <a:r>
              <a:rPr lang="en-US" dirty="0" smtClean="0">
                <a:solidFill>
                  <a:srgbClr val="FFFFFF"/>
                </a:solidFill>
              </a:rPr>
              <a:t> 2 </a:t>
            </a:r>
            <a:r>
              <a:rPr lang="en-US" dirty="0" err="1" smtClean="0">
                <a:solidFill>
                  <a:srgbClr val="FFFFFF"/>
                </a:solidFill>
              </a:rPr>
              <a:t>mēnešus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>
                <a:solidFill>
                  <a:srgbClr val="F8F45A"/>
                </a:solidFill>
              </a:rPr>
              <a:t>CA19-9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audzēja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antigēns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šūnas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virsmas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glikoproteīds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nespecifisks</a:t>
            </a:r>
            <a:r>
              <a:rPr lang="en-US" dirty="0" smtClean="0">
                <a:solidFill>
                  <a:schemeClr val="tx1"/>
                </a:solidFill>
              </a:rPr>
              <a:t>, bet </a:t>
            </a:r>
            <a:r>
              <a:rPr lang="en-US" dirty="0" err="1" smtClean="0">
                <a:solidFill>
                  <a:schemeClr val="tx1"/>
                </a:solidFill>
              </a:rPr>
              <a:t>novēro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paaugstinātu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līmeni</a:t>
            </a:r>
            <a:r>
              <a:rPr lang="en-US" dirty="0" smtClean="0">
                <a:solidFill>
                  <a:schemeClr val="tx1"/>
                </a:solidFill>
              </a:rPr>
              <a:t> 90% </a:t>
            </a:r>
            <a:r>
              <a:rPr lang="en-US" i="1" dirty="0" smtClean="0">
                <a:solidFill>
                  <a:schemeClr val="tx1"/>
                </a:solidFill>
              </a:rPr>
              <a:t>pancreas CA </a:t>
            </a:r>
            <a:r>
              <a:rPr lang="en-US" dirty="0" err="1" smtClean="0">
                <a:solidFill>
                  <a:schemeClr val="tx1"/>
                </a:solidFill>
              </a:rPr>
              <a:t>gadījumu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samazināšanās</a:t>
            </a:r>
            <a:r>
              <a:rPr lang="en-US" dirty="0" smtClean="0">
                <a:solidFill>
                  <a:schemeClr val="tx1"/>
                </a:solidFill>
              </a:rPr>
              <a:t> par </a:t>
            </a:r>
            <a:r>
              <a:rPr lang="en-US" dirty="0" err="1" smtClean="0">
                <a:solidFill>
                  <a:schemeClr val="tx1"/>
                </a:solidFill>
              </a:rPr>
              <a:t>vismaz</a:t>
            </a:r>
            <a:r>
              <a:rPr lang="en-US" dirty="0" smtClean="0">
                <a:solidFill>
                  <a:schemeClr val="tx1"/>
                </a:solidFill>
              </a:rPr>
              <a:t> 20% </a:t>
            </a:r>
            <a:r>
              <a:rPr lang="en-US" dirty="0" err="1" smtClean="0">
                <a:solidFill>
                  <a:schemeClr val="tx1"/>
                </a:solidFill>
              </a:rPr>
              <a:t>terapijas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rezultātā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ir</a:t>
            </a:r>
            <a:r>
              <a:rPr lang="en-US" dirty="0" smtClean="0">
                <a:solidFill>
                  <a:schemeClr val="tx1"/>
                </a:solidFill>
              </a:rPr>
              <a:t> labs </a:t>
            </a:r>
            <a:r>
              <a:rPr lang="en-US" dirty="0" err="1" smtClean="0">
                <a:solidFill>
                  <a:schemeClr val="tx1"/>
                </a:solidFill>
              </a:rPr>
              <a:t>prognostiskais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rādītājs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pirms</a:t>
            </a:r>
            <a:r>
              <a:rPr lang="en-US" dirty="0" smtClean="0">
                <a:solidFill>
                  <a:schemeClr val="tx1"/>
                </a:solidFill>
              </a:rPr>
              <a:t> –</a:t>
            </a:r>
            <a:r>
              <a:rPr lang="en-US" dirty="0" err="1" smtClean="0">
                <a:solidFill>
                  <a:schemeClr val="tx1"/>
                </a:solidFill>
              </a:rPr>
              <a:t>operācijas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paaugstināta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līmeņa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gadījumā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ieteicama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turpmāka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kontrole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katrus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mēnešus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Kontroles</a:t>
            </a:r>
            <a:r>
              <a:rPr lang="en-US" dirty="0" smtClean="0">
                <a:solidFill>
                  <a:schemeClr val="tx2"/>
                </a:solidFill>
              </a:rPr>
              <a:t> CT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FFFF"/>
                </a:solidFill>
              </a:rPr>
              <a:t>katrus</a:t>
            </a:r>
            <a:r>
              <a:rPr lang="en-US" dirty="0" smtClean="0">
                <a:solidFill>
                  <a:srgbClr val="FFFFFF"/>
                </a:solidFill>
              </a:rPr>
              <a:t> 6 </a:t>
            </a:r>
            <a:r>
              <a:rPr lang="en-US" dirty="0" err="1" smtClean="0">
                <a:solidFill>
                  <a:srgbClr val="FFFFFF"/>
                </a:solidFill>
              </a:rPr>
              <a:t>mēnešus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6375400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40" y="93608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15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4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Sistēmiskā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terapija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izplatītas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slimības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gadījumā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16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4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3" y="1456267"/>
            <a:ext cx="8455025" cy="4546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Tradicionālie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citostātiķi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/>
            <a:r>
              <a:rPr lang="en-US" dirty="0"/>
              <a:t>5-FU</a:t>
            </a:r>
          </a:p>
          <a:p>
            <a:pPr lvl="1" eaLnBrk="1" hangingPunct="1"/>
            <a:r>
              <a:rPr lang="en-US" dirty="0" err="1" smtClean="0"/>
              <a:t>Gemcitabīns</a:t>
            </a:r>
            <a:r>
              <a:rPr lang="en-US" dirty="0" smtClean="0"/>
              <a:t> – </a:t>
            </a:r>
            <a:r>
              <a:rPr lang="en-US" dirty="0" err="1" smtClean="0"/>
              <a:t>b</a:t>
            </a:r>
            <a:r>
              <a:rPr lang="en-US" dirty="0" err="1" smtClean="0"/>
              <a:t>āzes</a:t>
            </a:r>
            <a:r>
              <a:rPr lang="en-US" dirty="0" smtClean="0"/>
              <a:t> </a:t>
            </a:r>
            <a:r>
              <a:rPr lang="en-US" dirty="0" err="1" smtClean="0"/>
              <a:t>izvēles</a:t>
            </a:r>
            <a:r>
              <a:rPr lang="en-US" dirty="0" smtClean="0"/>
              <a:t> </a:t>
            </a:r>
            <a:r>
              <a:rPr lang="en-US" dirty="0" err="1" smtClean="0"/>
              <a:t>mediakments</a:t>
            </a:r>
            <a:endParaRPr lang="en-US" dirty="0"/>
          </a:p>
          <a:p>
            <a:pPr lvl="1" eaLnBrk="1" hangingPunct="1"/>
            <a:r>
              <a:rPr lang="en-US" dirty="0" err="1" smtClean="0"/>
              <a:t>Kombinācijas</a:t>
            </a:r>
            <a:endParaRPr lang="en-US" sz="1100" dirty="0"/>
          </a:p>
          <a:p>
            <a:pPr eaLnBrk="1" hangingPunct="1"/>
            <a:r>
              <a:rPr lang="en-US" dirty="0" err="1" smtClean="0">
                <a:solidFill>
                  <a:srgbClr val="F3ED0A"/>
                </a:solidFill>
              </a:rPr>
              <a:t>Mērķa</a:t>
            </a:r>
            <a:r>
              <a:rPr lang="en-US" dirty="0" smtClean="0">
                <a:solidFill>
                  <a:srgbClr val="F3ED0A"/>
                </a:solidFill>
              </a:rPr>
              <a:t> </a:t>
            </a:r>
            <a:r>
              <a:rPr lang="en-US" dirty="0" err="1" smtClean="0">
                <a:solidFill>
                  <a:srgbClr val="F3ED0A"/>
                </a:solidFill>
              </a:rPr>
              <a:t>terapija</a:t>
            </a:r>
            <a:endParaRPr lang="en-US" dirty="0">
              <a:solidFill>
                <a:srgbClr val="F3ED0A"/>
              </a:solidFill>
            </a:endParaRPr>
          </a:p>
          <a:p>
            <a:pPr lvl="1" eaLnBrk="1" hangingPunct="1"/>
            <a:r>
              <a:rPr lang="en-US" dirty="0"/>
              <a:t>EGFR </a:t>
            </a:r>
            <a:r>
              <a:rPr lang="en-US" dirty="0" err="1" smtClean="0"/>
              <a:t>inhibitori</a:t>
            </a:r>
            <a:r>
              <a:rPr lang="en-US" dirty="0" smtClean="0"/>
              <a:t> (</a:t>
            </a:r>
            <a:r>
              <a:rPr lang="en-US" i="1" dirty="0" err="1" smtClean="0"/>
              <a:t>erlotinib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r>
              <a:rPr lang="en-US" dirty="0" err="1" smtClean="0"/>
              <a:t>Angioģenēzes</a:t>
            </a:r>
            <a:r>
              <a:rPr lang="en-US" dirty="0" smtClean="0"/>
              <a:t> </a:t>
            </a:r>
            <a:r>
              <a:rPr lang="en-US" dirty="0" err="1" smtClean="0"/>
              <a:t>inhibitori</a:t>
            </a:r>
            <a:r>
              <a:rPr lang="en-US" dirty="0" smtClean="0"/>
              <a:t> (</a:t>
            </a:r>
            <a:r>
              <a:rPr lang="en-US" i="1" dirty="0" err="1" smtClean="0"/>
              <a:t>bevcizumab</a:t>
            </a:r>
            <a:r>
              <a:rPr lang="en-US" i="1" dirty="0" smtClean="0"/>
              <a:t>, </a:t>
            </a:r>
            <a:r>
              <a:rPr lang="en-US" i="1" dirty="0" err="1" smtClean="0"/>
              <a:t>sunitinib</a:t>
            </a:r>
            <a:r>
              <a:rPr lang="en-US" i="1" dirty="0" smtClean="0"/>
              <a:t>, </a:t>
            </a:r>
            <a:r>
              <a:rPr lang="en-US" i="1" dirty="0" err="1" smtClean="0"/>
              <a:t>sorafenib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382588" y="0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Sistēmiskās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terapijas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līdzekļi</a:t>
            </a:r>
            <a:endParaRPr lang="en-US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45" y="96762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17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5764" y="1608666"/>
            <a:ext cx="8455025" cy="4546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Pētīti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daudzi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režīmi</a:t>
            </a:r>
            <a:r>
              <a:rPr lang="en-US" dirty="0" smtClean="0">
                <a:latin typeface="Arial" charset="0"/>
              </a:rPr>
              <a:t>; </a:t>
            </a:r>
            <a:r>
              <a:rPr lang="en-US" dirty="0" err="1" smtClean="0">
                <a:latin typeface="Arial" charset="0"/>
              </a:rPr>
              <a:t>ar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Platīna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analogiem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Taksāniem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Topoizomerāzes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inhibitoriem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Fluorpirimidīniem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perorāliem</a:t>
            </a:r>
            <a:r>
              <a:rPr lang="en-US" dirty="0" smtClean="0">
                <a:latin typeface="Arial" charset="0"/>
              </a:rPr>
              <a:t> un </a:t>
            </a:r>
            <a:r>
              <a:rPr lang="en-US" dirty="0" err="1" smtClean="0">
                <a:latin typeface="Arial" charset="0"/>
              </a:rPr>
              <a:t>intravenoziem</a:t>
            </a:r>
            <a:r>
              <a:rPr lang="en-US" dirty="0" smtClean="0">
                <a:latin typeface="Arial" charset="0"/>
              </a:rPr>
              <a:t>)</a:t>
            </a:r>
            <a:endParaRPr lang="en-US" sz="1100" dirty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Lieli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labi-</a:t>
            </a:r>
            <a:r>
              <a:rPr lang="en-US" dirty="0" err="1" smtClean="0">
                <a:latin typeface="Arial" charset="0"/>
              </a:rPr>
              <a:t>dizainēti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randomizēti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klīniskie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pētījumi</a:t>
            </a:r>
            <a:endParaRPr lang="en-US" sz="1200" dirty="0">
              <a:latin typeface="Arial" charset="0"/>
            </a:endParaRPr>
          </a:p>
          <a:p>
            <a:pPr eaLnBrk="1" hangingPunct="1"/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Nav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pārliecinoši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pierādīts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labāks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terapijas</a:t>
            </a:r>
            <a:r>
              <a:rPr lang="en-US" dirty="0" smtClean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Arial" charset="0"/>
              </a:rPr>
              <a:t>rezultāts</a:t>
            </a:r>
            <a:endParaRPr lang="en-US" dirty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67586" name="Rectangle 5"/>
          <p:cNvSpPr>
            <a:spLocks noGrp="1" noChangeArrowheads="1"/>
          </p:cNvSpPr>
          <p:nvPr>
            <p:ph type="title"/>
          </p:nvPr>
        </p:nvSpPr>
        <p:spPr>
          <a:xfrm>
            <a:off x="340255" y="74083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Citotoksiskās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kombinācijas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ar</a:t>
            </a:r>
            <a:r>
              <a:rPr lang="en-US" dirty="0" smtClean="0">
                <a:latin typeface="Arial" charset="0"/>
              </a:rPr>
              <a:t> GEM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 descr="Question-Ma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6" y="5401732"/>
            <a:ext cx="1270001" cy="127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30" y="105703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18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127000"/>
            <a:ext cx="8761412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Calibri" charset="0"/>
              </a:rPr>
              <a:t>Funkcionālam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stāvoklim</a:t>
            </a:r>
            <a:r>
              <a:rPr lang="en-US" dirty="0" smtClean="0">
                <a:latin typeface="Arial" charset="0"/>
                <a:cs typeface="Calibri" charset="0"/>
              </a:rPr>
              <a:t> (</a:t>
            </a:r>
            <a:r>
              <a:rPr lang="en-US" i="1" dirty="0" smtClean="0">
                <a:latin typeface="Arial" charset="0"/>
                <a:cs typeface="Calibri" charset="0"/>
              </a:rPr>
              <a:t>PS</a:t>
            </a:r>
            <a:r>
              <a:rPr lang="en-US" dirty="0" smtClean="0">
                <a:latin typeface="Arial" charset="0"/>
                <a:cs typeface="Calibri" charset="0"/>
              </a:rPr>
              <a:t>) </a:t>
            </a:r>
            <a:r>
              <a:rPr lang="en-US" dirty="0" err="1" smtClean="0">
                <a:latin typeface="Arial" charset="0"/>
                <a:cs typeface="Calibri" charset="0"/>
              </a:rPr>
              <a:t>ir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izšķirošā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nozīme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terapijas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izvēlē</a:t>
            </a:r>
            <a:endParaRPr lang="en-US" dirty="0">
              <a:latin typeface="Arial" charset="0"/>
              <a:cs typeface="Calibri" charset="0"/>
            </a:endParaRP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>
          <a:xfrm>
            <a:off x="368830" y="1651000"/>
            <a:ext cx="8455025" cy="1216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1"/>
                </a:solidFill>
                <a:ea typeface="+mn-ea"/>
              </a:rPr>
              <a:t>Randomizētu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pētījumu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meta-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analīze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liecina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ka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funkcionālam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stāvoklim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ir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kritiska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nozīme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to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pacientu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izvēlē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kam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varētu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būt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vislielākais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ieguvums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no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kombinētas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+mn-ea"/>
              </a:rPr>
              <a:t>terapijas</a:t>
            </a:r>
            <a:r>
              <a:rPr lang="en-US" dirty="0" smtClean="0">
                <a:solidFill>
                  <a:schemeClr val="tx1"/>
                </a:solidFill>
                <a:ea typeface="+mn-ea"/>
              </a:rPr>
              <a:t>!!! </a:t>
            </a:r>
          </a:p>
        </p:txBody>
      </p:sp>
      <p:graphicFrame>
        <p:nvGraphicFramePr>
          <p:cNvPr id="77724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69919"/>
              </p:ext>
            </p:extLst>
          </p:nvPr>
        </p:nvGraphicFramePr>
        <p:xfrm>
          <a:off x="399522" y="3322637"/>
          <a:ext cx="8472487" cy="1097280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4516957"/>
                <a:gridCol w="3955530"/>
              </a:tblGrid>
              <a:tr h="13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Funkcionālais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stāvoklis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Labums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no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kombinētas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terapijas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ECOG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0-1/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Karnofska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90% to 100%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Jā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(HR: 0.76;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&lt; .0001)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0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ECOG PS 2/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Karnofska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60% to 80%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Nē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(HR: 1.08; </a:t>
                      </a:r>
                      <a:r>
                        <a:rPr kumimoji="0" lang="en-US" sz="18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= .40)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85750" y="6384151"/>
            <a:ext cx="8561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chemeClr val="bg2"/>
                </a:solidFill>
              </a:rPr>
              <a:t>Heinemann V, et al. BMC Cancer. 2008;8:82.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59" y="105704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19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5988" y="1683346"/>
            <a:ext cx="8455025" cy="4546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Epidemioloģija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Klasifikācija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</a:rPr>
              <a:t>Terapijas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principi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Citotoksiskā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terapija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err="1" smtClean="0">
                <a:latin typeface="Arial" charset="0"/>
              </a:rPr>
              <a:t>Mērķa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terapija</a:t>
            </a:r>
            <a:endParaRPr lang="en-US" dirty="0">
              <a:latin typeface="Arial" charset="0"/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382588" y="150350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Jautājumi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2199" y="1541395"/>
            <a:ext cx="49121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80CD"/>
                </a:solidFill>
              </a:rPr>
              <a:t>Kādas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ir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būtiskās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problēmas</a:t>
            </a:r>
            <a:r>
              <a:rPr lang="en-US" sz="2800" dirty="0" smtClean="0">
                <a:solidFill>
                  <a:srgbClr val="C080CD"/>
                </a:solidFill>
              </a:rPr>
              <a:t>?</a:t>
            </a:r>
          </a:p>
          <a:p>
            <a:endParaRPr lang="en-US" sz="2800" dirty="0" smtClean="0">
              <a:solidFill>
                <a:srgbClr val="C080CD"/>
              </a:solidFill>
            </a:endParaRPr>
          </a:p>
          <a:p>
            <a:endParaRPr lang="en-US" sz="2800" dirty="0" smtClean="0">
              <a:solidFill>
                <a:srgbClr val="C080CD"/>
              </a:solidFill>
            </a:endParaRPr>
          </a:p>
          <a:p>
            <a:r>
              <a:rPr lang="en-US" sz="2800" dirty="0" err="1" smtClean="0">
                <a:solidFill>
                  <a:srgbClr val="C080CD"/>
                </a:solidFill>
              </a:rPr>
              <a:t>Vai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tām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ir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risinājums</a:t>
            </a:r>
            <a:r>
              <a:rPr lang="en-US" sz="2800" dirty="0" smtClean="0">
                <a:solidFill>
                  <a:srgbClr val="C080CD"/>
                </a:solidFill>
              </a:rPr>
              <a:t>?</a:t>
            </a:r>
          </a:p>
          <a:p>
            <a:endParaRPr lang="en-US" sz="2800" dirty="0">
              <a:solidFill>
                <a:srgbClr val="C080CD"/>
              </a:solidFill>
            </a:endParaRPr>
          </a:p>
          <a:p>
            <a:endParaRPr lang="en-US" sz="2800" dirty="0">
              <a:solidFill>
                <a:srgbClr val="C080CD"/>
              </a:solidFill>
            </a:endParaRPr>
          </a:p>
          <a:p>
            <a:r>
              <a:rPr lang="en-US" sz="2800" dirty="0" err="1" smtClean="0">
                <a:solidFill>
                  <a:srgbClr val="C080CD"/>
                </a:solidFill>
              </a:rPr>
              <a:t>Kādi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ir</a:t>
            </a:r>
            <a:r>
              <a:rPr lang="en-US" sz="2800" dirty="0" smtClean="0">
                <a:solidFill>
                  <a:srgbClr val="C080CD"/>
                </a:solidFill>
              </a:rPr>
              <a:t> </a:t>
            </a:r>
            <a:r>
              <a:rPr lang="en-US" sz="2800" dirty="0" err="1" smtClean="0">
                <a:solidFill>
                  <a:srgbClr val="C080CD"/>
                </a:solidFill>
              </a:rPr>
              <a:t>jaunumi</a:t>
            </a:r>
            <a:r>
              <a:rPr lang="en-US" sz="2800" dirty="0" smtClean="0">
                <a:solidFill>
                  <a:srgbClr val="C080CD"/>
                </a:solidFill>
              </a:rPr>
              <a:t>?</a:t>
            </a:r>
          </a:p>
          <a:p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348727" y="1395675"/>
            <a:ext cx="767524" cy="3866021"/>
          </a:xfrm>
          <a:prstGeom prst="rightBrace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10_F_34890358_OSR1rtu0ISMXhvMLtc8XHIC8BeCmrlg6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67" y="5202767"/>
            <a:ext cx="1346200" cy="139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3ED0A"/>
                </a:solidFill>
              </a:rPr>
              <a:t>Kas</a:t>
            </a:r>
            <a:r>
              <a:rPr lang="en-US" dirty="0" smtClean="0">
                <a:solidFill>
                  <a:srgbClr val="F3ED0A"/>
                </a:solidFill>
              </a:rPr>
              <a:t> </a:t>
            </a:r>
            <a:r>
              <a:rPr lang="en-US" dirty="0" err="1" smtClean="0">
                <a:solidFill>
                  <a:srgbClr val="F3ED0A"/>
                </a:solidFill>
              </a:rPr>
              <a:t>jauns</a:t>
            </a:r>
            <a:r>
              <a:rPr lang="en-US" dirty="0" smtClean="0">
                <a:solidFill>
                  <a:srgbClr val="F3ED0A"/>
                </a:solidFill>
              </a:rPr>
              <a:t>?</a:t>
            </a:r>
            <a:br>
              <a:rPr lang="en-US" dirty="0" smtClean="0">
                <a:solidFill>
                  <a:srgbClr val="F3ED0A"/>
                </a:solidFill>
              </a:rPr>
            </a:br>
            <a:r>
              <a:rPr lang="en-US" dirty="0" smtClean="0">
                <a:solidFill>
                  <a:srgbClr val="F3ED0A"/>
                </a:solidFill>
              </a:rPr>
              <a:t/>
            </a:r>
            <a:br>
              <a:rPr lang="en-US" dirty="0" smtClean="0">
                <a:solidFill>
                  <a:srgbClr val="F3ED0A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1)</a:t>
            </a:r>
            <a:r>
              <a:rPr lang="en-US" dirty="0" smtClean="0">
                <a:solidFill>
                  <a:srgbClr val="F3ED0A"/>
                </a:solidFill>
              </a:rPr>
              <a:t> </a:t>
            </a:r>
            <a:r>
              <a:rPr lang="en-US" dirty="0" err="1" smtClean="0">
                <a:latin typeface="Arial" charset="0"/>
              </a:rPr>
              <a:t>Gemcitabīns</a:t>
            </a:r>
            <a:r>
              <a:rPr lang="en-US" dirty="0" smtClean="0">
                <a:latin typeface="Arial" charset="0"/>
              </a:rPr>
              <a:t>/</a:t>
            </a:r>
            <a:r>
              <a:rPr lang="en-US" dirty="0">
                <a:latin typeface="Arial" charset="0"/>
              </a:rPr>
              <a:t>Nab</a:t>
            </a:r>
            <a:r>
              <a:rPr lang="en-US" dirty="0" smtClean="0">
                <a:latin typeface="Arial" charset="0"/>
              </a:rPr>
              <a:t>-</a:t>
            </a:r>
            <a:r>
              <a:rPr lang="en-US" dirty="0" err="1" smtClean="0">
                <a:latin typeface="Arial" charset="0"/>
              </a:rPr>
              <a:t>Paklitaksels</a:t>
            </a:r>
            <a:r>
              <a:rPr lang="en-US" dirty="0" smtClean="0">
                <a:latin typeface="Arial" charset="0"/>
              </a:rPr>
              <a:t> 2) </a:t>
            </a:r>
            <a:r>
              <a:rPr lang="en-US" dirty="0" smtClean="0">
                <a:latin typeface="Arial" charset="0"/>
                <a:cs typeface="Calibri" charset="0"/>
              </a:rPr>
              <a:t>FOLFIRINOX</a:t>
            </a:r>
            <a:r>
              <a:rPr lang="en-US" dirty="0" smtClean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20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2830" y="2917825"/>
            <a:ext cx="32677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 smtClean="0">
                <a:solidFill>
                  <a:schemeClr val="tx1"/>
                </a:solidFill>
                <a:latin typeface="+mn-lt"/>
                <a:ea typeface="+mn-ea"/>
              </a:rPr>
              <a:t>Kopējā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  <a:ea typeface="+mn-ea"/>
              </a:rPr>
              <a:t>atbildes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  <a:ea typeface="+mn-ea"/>
              </a:rPr>
              <a:t>reakcija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en-US" sz="1400" b="1" i="1" dirty="0" smtClean="0">
                <a:solidFill>
                  <a:schemeClr val="tx1"/>
                </a:solidFill>
                <a:latin typeface="+mn-lt"/>
                <a:ea typeface="+mn-ea"/>
              </a:rPr>
              <a:t>ORR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ea typeface="+mn-ea"/>
              </a:rPr>
              <a:t>): </a:t>
            </a:r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</a:rPr>
              <a:t>48%</a:t>
            </a:r>
          </a:p>
        </p:txBody>
      </p:sp>
      <p:cxnSp>
        <p:nvCxnSpPr>
          <p:cNvPr id="24620" name="Straight Connector 9"/>
          <p:cNvCxnSpPr>
            <a:cxnSpLocks noChangeShapeType="1"/>
          </p:cNvCxnSpPr>
          <p:nvPr/>
        </p:nvCxnSpPr>
        <p:spPr bwMode="auto">
          <a:xfrm>
            <a:off x="5387975" y="5613400"/>
            <a:ext cx="3398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1" name="Straight Connector 21"/>
          <p:cNvCxnSpPr>
            <a:cxnSpLocks noChangeShapeType="1"/>
          </p:cNvCxnSpPr>
          <p:nvPr/>
        </p:nvCxnSpPr>
        <p:spPr bwMode="auto">
          <a:xfrm rot="5400000" flipH="1">
            <a:off x="5361782" y="558085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2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771231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3" name="Straight Connector 26"/>
          <p:cNvCxnSpPr>
            <a:cxnSpLocks noChangeShapeType="1"/>
          </p:cNvCxnSpPr>
          <p:nvPr/>
        </p:nvCxnSpPr>
        <p:spPr bwMode="auto">
          <a:xfrm rot="5400000" flipH="1">
            <a:off x="5361782" y="3969544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4" name="Straight Connector 28"/>
          <p:cNvCxnSpPr>
            <a:cxnSpLocks noChangeShapeType="1"/>
          </p:cNvCxnSpPr>
          <p:nvPr/>
        </p:nvCxnSpPr>
        <p:spPr bwMode="auto">
          <a:xfrm rot="5400000" flipH="1">
            <a:off x="5361782" y="3164681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25" name="Straight Connector 31"/>
          <p:cNvCxnSpPr>
            <a:cxnSpLocks noChangeShapeType="1"/>
          </p:cNvCxnSpPr>
          <p:nvPr/>
        </p:nvCxnSpPr>
        <p:spPr bwMode="auto">
          <a:xfrm rot="5400000" flipH="1">
            <a:off x="5361782" y="234870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6" name="TextBox 32"/>
          <p:cNvSpPr txBox="1">
            <a:spLocks noChangeArrowheads="1"/>
          </p:cNvSpPr>
          <p:nvPr/>
        </p:nvSpPr>
        <p:spPr bwMode="auto">
          <a:xfrm>
            <a:off x="4921250" y="2241550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24627" name="TextBox 35"/>
          <p:cNvSpPr txBox="1">
            <a:spLocks noChangeArrowheads="1"/>
          </p:cNvSpPr>
          <p:nvPr/>
        </p:nvSpPr>
        <p:spPr bwMode="auto">
          <a:xfrm>
            <a:off x="4921250" y="3059113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24628" name="TextBox 37"/>
          <p:cNvSpPr txBox="1">
            <a:spLocks noChangeArrowheads="1"/>
          </p:cNvSpPr>
          <p:nvPr/>
        </p:nvSpPr>
        <p:spPr bwMode="auto">
          <a:xfrm>
            <a:off x="4921250" y="3863975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4629" name="TextBox 39"/>
          <p:cNvSpPr txBox="1">
            <a:spLocks noChangeArrowheads="1"/>
          </p:cNvSpPr>
          <p:nvPr/>
        </p:nvSpPr>
        <p:spPr bwMode="auto">
          <a:xfrm>
            <a:off x="5091113" y="4662488"/>
            <a:ext cx="26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630" name="TextBox 42"/>
          <p:cNvSpPr txBox="1">
            <a:spLocks noChangeArrowheads="1"/>
          </p:cNvSpPr>
          <p:nvPr/>
        </p:nvSpPr>
        <p:spPr bwMode="auto">
          <a:xfrm>
            <a:off x="4868863" y="5481638"/>
            <a:ext cx="49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-100</a:t>
            </a:r>
          </a:p>
        </p:txBody>
      </p:sp>
      <p:sp>
        <p:nvSpPr>
          <p:cNvPr id="24631" name="TextBox 43"/>
          <p:cNvSpPr txBox="1">
            <a:spLocks noChangeArrowheads="1"/>
          </p:cNvSpPr>
          <p:nvPr/>
        </p:nvSpPr>
        <p:spPr bwMode="auto">
          <a:xfrm>
            <a:off x="533717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32" name="TextBox 54"/>
          <p:cNvSpPr txBox="1">
            <a:spLocks noChangeArrowheads="1"/>
          </p:cNvSpPr>
          <p:nvPr/>
        </p:nvSpPr>
        <p:spPr bwMode="auto">
          <a:xfrm>
            <a:off x="5386388" y="5891213"/>
            <a:ext cx="3408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err="1" smtClean="0">
                <a:solidFill>
                  <a:schemeClr val="tx1"/>
                </a:solidFill>
              </a:rPr>
              <a:t>Pacients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633" name="TextBox 55"/>
          <p:cNvSpPr txBox="1">
            <a:spLocks noChangeArrowheads="1"/>
          </p:cNvSpPr>
          <p:nvPr/>
        </p:nvSpPr>
        <p:spPr bwMode="auto">
          <a:xfrm rot="-5400000">
            <a:off x="3147760" y="3858518"/>
            <a:ext cx="31882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</a:rPr>
              <a:t>CA19</a:t>
            </a:r>
            <a:r>
              <a:rPr lang="en-US" sz="1400" b="1" dirty="0">
                <a:solidFill>
                  <a:schemeClr val="tx1"/>
                </a:solidFill>
              </a:rPr>
              <a:t>-</a:t>
            </a:r>
            <a:r>
              <a:rPr lang="en-US" sz="1400" b="1" dirty="0" smtClean="0">
                <a:solidFill>
                  <a:schemeClr val="tx1"/>
                </a:solidFill>
              </a:rPr>
              <a:t>9 </a:t>
            </a:r>
            <a:r>
              <a:rPr lang="en-US" sz="1400" b="1" dirty="0" err="1" smtClean="0">
                <a:solidFill>
                  <a:schemeClr val="tx1"/>
                </a:solidFill>
              </a:rPr>
              <a:t>izmaiņas</a:t>
            </a:r>
            <a:r>
              <a:rPr lang="en-US" sz="1400" b="1" dirty="0" smtClean="0">
                <a:solidFill>
                  <a:schemeClr val="tx1"/>
                </a:solidFill>
              </a:rPr>
              <a:t> no </a:t>
            </a:r>
            <a:r>
              <a:rPr lang="en-US" sz="1400" b="1" dirty="0" err="1" smtClean="0">
                <a:solidFill>
                  <a:schemeClr val="tx1"/>
                </a:solidFill>
              </a:rPr>
              <a:t>izejas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stāvokļa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4634" name="Straight Connector 95"/>
          <p:cNvCxnSpPr>
            <a:cxnSpLocks noChangeShapeType="1"/>
          </p:cNvCxnSpPr>
          <p:nvPr/>
        </p:nvCxnSpPr>
        <p:spPr bwMode="auto">
          <a:xfrm>
            <a:off x="5400675" y="2363788"/>
            <a:ext cx="0" cy="323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TextBox 99"/>
          <p:cNvSpPr txBox="1"/>
          <p:nvPr/>
        </p:nvSpPr>
        <p:spPr>
          <a:xfrm>
            <a:off x="5990167" y="2266950"/>
            <a:ext cx="3568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</a:rPr>
              <a:t>daļēja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</a:rPr>
              <a:t>atbildes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</a:rPr>
              <a:t>reakcija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</a:rPr>
              <a:t>PR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)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(n = 21)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80112" y="2546350"/>
            <a:ext cx="20655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</a:rPr>
              <a:t>stabilitāte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</a:rPr>
              <a:t>SD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</a:rPr>
              <a:t>)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(n = 16)</a:t>
            </a:r>
          </a:p>
        </p:txBody>
      </p:sp>
      <p:cxnSp>
        <p:nvCxnSpPr>
          <p:cNvPr id="24637" name="Straight Connector 101"/>
          <p:cNvCxnSpPr>
            <a:cxnSpLocks noChangeShapeType="1"/>
          </p:cNvCxnSpPr>
          <p:nvPr/>
        </p:nvCxnSpPr>
        <p:spPr bwMode="auto">
          <a:xfrm flipV="1">
            <a:off x="5754688" y="2429405"/>
            <a:ext cx="2000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V="1">
            <a:off x="5748338" y="2717271"/>
            <a:ext cx="200025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39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923631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0" name="TextBox 39"/>
          <p:cNvSpPr txBox="1">
            <a:spLocks noChangeArrowheads="1"/>
          </p:cNvSpPr>
          <p:nvPr/>
        </p:nvSpPr>
        <p:spPr bwMode="auto">
          <a:xfrm>
            <a:off x="4954588" y="4813300"/>
            <a:ext cx="40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-20</a:t>
            </a:r>
          </a:p>
        </p:txBody>
      </p:sp>
      <p:cxnSp>
        <p:nvCxnSpPr>
          <p:cNvPr id="24641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5083969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2" name="TextBox 39"/>
          <p:cNvSpPr txBox="1">
            <a:spLocks noChangeArrowheads="1"/>
          </p:cNvSpPr>
          <p:nvPr/>
        </p:nvSpPr>
        <p:spPr bwMode="auto">
          <a:xfrm>
            <a:off x="4954588" y="4975225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-40</a:t>
            </a:r>
          </a:p>
        </p:txBody>
      </p:sp>
      <p:cxnSp>
        <p:nvCxnSpPr>
          <p:cNvPr id="24643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5241131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4" name="TextBox 39"/>
          <p:cNvSpPr txBox="1">
            <a:spLocks noChangeArrowheads="1"/>
          </p:cNvSpPr>
          <p:nvPr/>
        </p:nvSpPr>
        <p:spPr bwMode="auto">
          <a:xfrm>
            <a:off x="4954588" y="5132388"/>
            <a:ext cx="404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-60</a:t>
            </a:r>
          </a:p>
        </p:txBody>
      </p:sp>
      <p:cxnSp>
        <p:nvCxnSpPr>
          <p:cNvPr id="24645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5406231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6" name="TextBox 39"/>
          <p:cNvSpPr txBox="1">
            <a:spLocks noChangeArrowheads="1"/>
          </p:cNvSpPr>
          <p:nvPr/>
        </p:nvSpPr>
        <p:spPr bwMode="auto">
          <a:xfrm>
            <a:off x="4954588" y="5295900"/>
            <a:ext cx="404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-80</a:t>
            </a:r>
          </a:p>
        </p:txBody>
      </p:sp>
      <p:cxnSp>
        <p:nvCxnSpPr>
          <p:cNvPr id="24647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601369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48" name="TextBox 39"/>
          <p:cNvSpPr txBox="1">
            <a:spLocks noChangeArrowheads="1"/>
          </p:cNvSpPr>
          <p:nvPr/>
        </p:nvSpPr>
        <p:spPr bwMode="auto">
          <a:xfrm>
            <a:off x="5005388" y="4492625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24649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44420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50" name="TextBox 39"/>
          <p:cNvSpPr txBox="1">
            <a:spLocks noChangeArrowheads="1"/>
          </p:cNvSpPr>
          <p:nvPr/>
        </p:nvSpPr>
        <p:spPr bwMode="auto">
          <a:xfrm>
            <a:off x="5005388" y="4333875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24651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28545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52" name="TextBox 39"/>
          <p:cNvSpPr txBox="1">
            <a:spLocks noChangeArrowheads="1"/>
          </p:cNvSpPr>
          <p:nvPr/>
        </p:nvSpPr>
        <p:spPr bwMode="auto">
          <a:xfrm>
            <a:off x="5005388" y="417671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60</a:t>
            </a:r>
          </a:p>
        </p:txBody>
      </p:sp>
      <p:cxnSp>
        <p:nvCxnSpPr>
          <p:cNvPr id="24653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4121944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54" name="TextBox 39"/>
          <p:cNvSpPr txBox="1">
            <a:spLocks noChangeArrowheads="1"/>
          </p:cNvSpPr>
          <p:nvPr/>
        </p:nvSpPr>
        <p:spPr bwMode="auto">
          <a:xfrm>
            <a:off x="5005388" y="4013200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24655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380285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56" name="TextBox 39"/>
          <p:cNvSpPr txBox="1">
            <a:spLocks noChangeArrowheads="1"/>
          </p:cNvSpPr>
          <p:nvPr/>
        </p:nvSpPr>
        <p:spPr bwMode="auto">
          <a:xfrm>
            <a:off x="4921250" y="3694113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120</a:t>
            </a:r>
          </a:p>
        </p:txBody>
      </p:sp>
      <p:cxnSp>
        <p:nvCxnSpPr>
          <p:cNvPr id="24657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3642519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58" name="TextBox 39"/>
          <p:cNvSpPr txBox="1">
            <a:spLocks noChangeArrowheads="1"/>
          </p:cNvSpPr>
          <p:nvPr/>
        </p:nvSpPr>
        <p:spPr bwMode="auto">
          <a:xfrm>
            <a:off x="4921250" y="3533775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140</a:t>
            </a:r>
          </a:p>
        </p:txBody>
      </p:sp>
      <p:cxnSp>
        <p:nvCxnSpPr>
          <p:cNvPr id="24659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3483769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60" name="TextBox 39"/>
          <p:cNvSpPr txBox="1">
            <a:spLocks noChangeArrowheads="1"/>
          </p:cNvSpPr>
          <p:nvPr/>
        </p:nvSpPr>
        <p:spPr bwMode="auto">
          <a:xfrm>
            <a:off x="4921250" y="3375025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160</a:t>
            </a:r>
          </a:p>
        </p:txBody>
      </p:sp>
      <p:cxnSp>
        <p:nvCxnSpPr>
          <p:cNvPr id="24661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332660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62" name="TextBox 39"/>
          <p:cNvSpPr txBox="1">
            <a:spLocks noChangeArrowheads="1"/>
          </p:cNvSpPr>
          <p:nvPr/>
        </p:nvSpPr>
        <p:spPr bwMode="auto">
          <a:xfrm>
            <a:off x="4921250" y="3217863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180</a:t>
            </a:r>
          </a:p>
        </p:txBody>
      </p:sp>
      <p:cxnSp>
        <p:nvCxnSpPr>
          <p:cNvPr id="24663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3001169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64" name="TextBox 39"/>
          <p:cNvSpPr txBox="1">
            <a:spLocks noChangeArrowheads="1"/>
          </p:cNvSpPr>
          <p:nvPr/>
        </p:nvSpPr>
        <p:spPr bwMode="auto">
          <a:xfrm>
            <a:off x="4921250" y="2892425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220</a:t>
            </a:r>
          </a:p>
        </p:txBody>
      </p:sp>
      <p:cxnSp>
        <p:nvCxnSpPr>
          <p:cNvPr id="24665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2844006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66" name="TextBox 39"/>
          <p:cNvSpPr txBox="1">
            <a:spLocks noChangeArrowheads="1"/>
          </p:cNvSpPr>
          <p:nvPr/>
        </p:nvSpPr>
        <p:spPr bwMode="auto">
          <a:xfrm>
            <a:off x="4921250" y="2735263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240</a:t>
            </a:r>
          </a:p>
        </p:txBody>
      </p:sp>
      <p:cxnSp>
        <p:nvCxnSpPr>
          <p:cNvPr id="24667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2686844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68" name="TextBox 39"/>
          <p:cNvSpPr txBox="1">
            <a:spLocks noChangeArrowheads="1"/>
          </p:cNvSpPr>
          <p:nvPr/>
        </p:nvSpPr>
        <p:spPr bwMode="auto">
          <a:xfrm>
            <a:off x="4921250" y="2576513"/>
            <a:ext cx="438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260</a:t>
            </a:r>
          </a:p>
        </p:txBody>
      </p:sp>
      <p:cxnSp>
        <p:nvCxnSpPr>
          <p:cNvPr id="24669" name="Straight Connector 24"/>
          <p:cNvCxnSpPr>
            <a:cxnSpLocks noChangeShapeType="1"/>
          </p:cNvCxnSpPr>
          <p:nvPr/>
        </p:nvCxnSpPr>
        <p:spPr bwMode="auto">
          <a:xfrm rot="5400000" flipH="1">
            <a:off x="5361782" y="2521744"/>
            <a:ext cx="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70" name="TextBox 39"/>
          <p:cNvSpPr txBox="1">
            <a:spLocks noChangeArrowheads="1"/>
          </p:cNvSpPr>
          <p:nvPr/>
        </p:nvSpPr>
        <p:spPr bwMode="auto">
          <a:xfrm>
            <a:off x="4921250" y="2413000"/>
            <a:ext cx="43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24671" name="TextBox 43"/>
          <p:cNvSpPr txBox="1">
            <a:spLocks noChangeArrowheads="1"/>
          </p:cNvSpPr>
          <p:nvPr/>
        </p:nvSpPr>
        <p:spPr bwMode="auto">
          <a:xfrm>
            <a:off x="5429250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672" name="TextBox 43"/>
          <p:cNvSpPr txBox="1">
            <a:spLocks noChangeArrowheads="1"/>
          </p:cNvSpPr>
          <p:nvPr/>
        </p:nvSpPr>
        <p:spPr bwMode="auto">
          <a:xfrm>
            <a:off x="551973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73" name="TextBox 43"/>
          <p:cNvSpPr txBox="1">
            <a:spLocks noChangeArrowheads="1"/>
          </p:cNvSpPr>
          <p:nvPr/>
        </p:nvSpPr>
        <p:spPr bwMode="auto">
          <a:xfrm>
            <a:off x="5610225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74" name="TextBox 43"/>
          <p:cNvSpPr txBox="1">
            <a:spLocks noChangeArrowheads="1"/>
          </p:cNvSpPr>
          <p:nvPr/>
        </p:nvSpPr>
        <p:spPr bwMode="auto">
          <a:xfrm>
            <a:off x="5700713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675" name="TextBox 43"/>
          <p:cNvSpPr txBox="1">
            <a:spLocks noChangeArrowheads="1"/>
          </p:cNvSpPr>
          <p:nvPr/>
        </p:nvSpPr>
        <p:spPr bwMode="auto">
          <a:xfrm>
            <a:off x="579437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676" name="TextBox 43"/>
          <p:cNvSpPr txBox="1">
            <a:spLocks noChangeArrowheads="1"/>
          </p:cNvSpPr>
          <p:nvPr/>
        </p:nvSpPr>
        <p:spPr bwMode="auto">
          <a:xfrm>
            <a:off x="5884863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677" name="TextBox 43"/>
          <p:cNvSpPr txBox="1">
            <a:spLocks noChangeArrowheads="1"/>
          </p:cNvSpPr>
          <p:nvPr/>
        </p:nvSpPr>
        <p:spPr bwMode="auto">
          <a:xfrm>
            <a:off x="5975350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678" name="TextBox 43"/>
          <p:cNvSpPr txBox="1">
            <a:spLocks noChangeArrowheads="1"/>
          </p:cNvSpPr>
          <p:nvPr/>
        </p:nvSpPr>
        <p:spPr bwMode="auto">
          <a:xfrm>
            <a:off x="6067425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0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679" name="TextBox 43"/>
          <p:cNvSpPr txBox="1">
            <a:spLocks noChangeArrowheads="1"/>
          </p:cNvSpPr>
          <p:nvPr/>
        </p:nvSpPr>
        <p:spPr bwMode="auto">
          <a:xfrm>
            <a:off x="6161088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680" name="TextBox 43"/>
          <p:cNvSpPr txBox="1">
            <a:spLocks noChangeArrowheads="1"/>
          </p:cNvSpPr>
          <p:nvPr/>
        </p:nvSpPr>
        <p:spPr bwMode="auto">
          <a:xfrm>
            <a:off x="6248400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81" name="TextBox 43"/>
          <p:cNvSpPr txBox="1">
            <a:spLocks noChangeArrowheads="1"/>
          </p:cNvSpPr>
          <p:nvPr/>
        </p:nvSpPr>
        <p:spPr bwMode="auto">
          <a:xfrm>
            <a:off x="6342063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682" name="TextBox 43"/>
          <p:cNvSpPr txBox="1">
            <a:spLocks noChangeArrowheads="1"/>
          </p:cNvSpPr>
          <p:nvPr/>
        </p:nvSpPr>
        <p:spPr bwMode="auto">
          <a:xfrm>
            <a:off x="643413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83" name="TextBox 43"/>
          <p:cNvSpPr txBox="1">
            <a:spLocks noChangeArrowheads="1"/>
          </p:cNvSpPr>
          <p:nvPr/>
        </p:nvSpPr>
        <p:spPr bwMode="auto">
          <a:xfrm>
            <a:off x="6524625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84" name="TextBox 43"/>
          <p:cNvSpPr txBox="1">
            <a:spLocks noChangeArrowheads="1"/>
          </p:cNvSpPr>
          <p:nvPr/>
        </p:nvSpPr>
        <p:spPr bwMode="auto">
          <a:xfrm>
            <a:off x="6615113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685" name="TextBox 43"/>
          <p:cNvSpPr txBox="1">
            <a:spLocks noChangeArrowheads="1"/>
          </p:cNvSpPr>
          <p:nvPr/>
        </p:nvSpPr>
        <p:spPr bwMode="auto">
          <a:xfrm>
            <a:off x="6705600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686" name="TextBox 43"/>
          <p:cNvSpPr txBox="1">
            <a:spLocks noChangeArrowheads="1"/>
          </p:cNvSpPr>
          <p:nvPr/>
        </p:nvSpPr>
        <p:spPr bwMode="auto">
          <a:xfrm>
            <a:off x="679608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687" name="TextBox 43"/>
          <p:cNvSpPr txBox="1">
            <a:spLocks noChangeArrowheads="1"/>
          </p:cNvSpPr>
          <p:nvPr/>
        </p:nvSpPr>
        <p:spPr bwMode="auto">
          <a:xfrm>
            <a:off x="6886575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688" name="TextBox 43"/>
          <p:cNvSpPr txBox="1">
            <a:spLocks noChangeArrowheads="1"/>
          </p:cNvSpPr>
          <p:nvPr/>
        </p:nvSpPr>
        <p:spPr bwMode="auto">
          <a:xfrm>
            <a:off x="6977063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1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689" name="TextBox 43"/>
          <p:cNvSpPr txBox="1">
            <a:spLocks noChangeArrowheads="1"/>
          </p:cNvSpPr>
          <p:nvPr/>
        </p:nvSpPr>
        <p:spPr bwMode="auto">
          <a:xfrm>
            <a:off x="707072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690" name="TextBox 43"/>
          <p:cNvSpPr txBox="1">
            <a:spLocks noChangeArrowheads="1"/>
          </p:cNvSpPr>
          <p:nvPr/>
        </p:nvSpPr>
        <p:spPr bwMode="auto">
          <a:xfrm>
            <a:off x="7161213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691" name="TextBox 43"/>
          <p:cNvSpPr txBox="1">
            <a:spLocks noChangeArrowheads="1"/>
          </p:cNvSpPr>
          <p:nvPr/>
        </p:nvSpPr>
        <p:spPr bwMode="auto">
          <a:xfrm>
            <a:off x="7251700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692" name="TextBox 43"/>
          <p:cNvSpPr txBox="1">
            <a:spLocks noChangeArrowheads="1"/>
          </p:cNvSpPr>
          <p:nvPr/>
        </p:nvSpPr>
        <p:spPr bwMode="auto">
          <a:xfrm>
            <a:off x="734853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93" name="TextBox 43"/>
          <p:cNvSpPr txBox="1">
            <a:spLocks noChangeArrowheads="1"/>
          </p:cNvSpPr>
          <p:nvPr/>
        </p:nvSpPr>
        <p:spPr bwMode="auto">
          <a:xfrm>
            <a:off x="7446963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94" name="TextBox 43"/>
          <p:cNvSpPr txBox="1">
            <a:spLocks noChangeArrowheads="1"/>
          </p:cNvSpPr>
          <p:nvPr/>
        </p:nvSpPr>
        <p:spPr bwMode="auto">
          <a:xfrm>
            <a:off x="7524750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695" name="TextBox 43"/>
          <p:cNvSpPr txBox="1">
            <a:spLocks noChangeArrowheads="1"/>
          </p:cNvSpPr>
          <p:nvPr/>
        </p:nvSpPr>
        <p:spPr bwMode="auto">
          <a:xfrm>
            <a:off x="7618413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696" name="TextBox 43"/>
          <p:cNvSpPr txBox="1">
            <a:spLocks noChangeArrowheads="1"/>
          </p:cNvSpPr>
          <p:nvPr/>
        </p:nvSpPr>
        <p:spPr bwMode="auto">
          <a:xfrm>
            <a:off x="771048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697" name="TextBox 43"/>
          <p:cNvSpPr txBox="1">
            <a:spLocks noChangeArrowheads="1"/>
          </p:cNvSpPr>
          <p:nvPr/>
        </p:nvSpPr>
        <p:spPr bwMode="auto">
          <a:xfrm>
            <a:off x="7800975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698" name="TextBox 43"/>
          <p:cNvSpPr txBox="1">
            <a:spLocks noChangeArrowheads="1"/>
          </p:cNvSpPr>
          <p:nvPr/>
        </p:nvSpPr>
        <p:spPr bwMode="auto">
          <a:xfrm>
            <a:off x="7894638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2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699" name="TextBox 43"/>
          <p:cNvSpPr txBox="1">
            <a:spLocks noChangeArrowheads="1"/>
          </p:cNvSpPr>
          <p:nvPr/>
        </p:nvSpPr>
        <p:spPr bwMode="auto">
          <a:xfrm>
            <a:off x="798512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700" name="TextBox 43"/>
          <p:cNvSpPr txBox="1">
            <a:spLocks noChangeArrowheads="1"/>
          </p:cNvSpPr>
          <p:nvPr/>
        </p:nvSpPr>
        <p:spPr bwMode="auto">
          <a:xfrm>
            <a:off x="808037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701" name="TextBox 43"/>
          <p:cNvSpPr txBox="1">
            <a:spLocks noChangeArrowheads="1"/>
          </p:cNvSpPr>
          <p:nvPr/>
        </p:nvSpPr>
        <p:spPr bwMode="auto">
          <a:xfrm>
            <a:off x="8167688" y="5626100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702" name="TextBox 43"/>
          <p:cNvSpPr txBox="1">
            <a:spLocks noChangeArrowheads="1"/>
          </p:cNvSpPr>
          <p:nvPr/>
        </p:nvSpPr>
        <p:spPr bwMode="auto">
          <a:xfrm>
            <a:off x="8261350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703" name="TextBox 43"/>
          <p:cNvSpPr txBox="1">
            <a:spLocks noChangeArrowheads="1"/>
          </p:cNvSpPr>
          <p:nvPr/>
        </p:nvSpPr>
        <p:spPr bwMode="auto">
          <a:xfrm>
            <a:off x="8351838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04" name="TextBox 43"/>
          <p:cNvSpPr txBox="1">
            <a:spLocks noChangeArrowheads="1"/>
          </p:cNvSpPr>
          <p:nvPr/>
        </p:nvSpPr>
        <p:spPr bwMode="auto">
          <a:xfrm>
            <a:off x="8442325" y="5626100"/>
            <a:ext cx="24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705" name="TextBox 43"/>
          <p:cNvSpPr txBox="1">
            <a:spLocks noChangeArrowheads="1"/>
          </p:cNvSpPr>
          <p:nvPr/>
        </p:nvSpPr>
        <p:spPr bwMode="auto">
          <a:xfrm>
            <a:off x="8534400" y="5626100"/>
            <a:ext cx="242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706" name="TextBox 43"/>
          <p:cNvSpPr txBox="1">
            <a:spLocks noChangeArrowheads="1"/>
          </p:cNvSpPr>
          <p:nvPr/>
        </p:nvSpPr>
        <p:spPr bwMode="auto">
          <a:xfrm>
            <a:off x="8615363" y="5627688"/>
            <a:ext cx="242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chemeClr val="tx1"/>
                </a:solidFill>
              </a:rPr>
              <a:t>3</a:t>
            </a:r>
            <a:br>
              <a:rPr lang="en-US" sz="800">
                <a:solidFill>
                  <a:schemeClr val="tx1"/>
                </a:solidFill>
              </a:rPr>
            </a:br>
            <a:r>
              <a:rPr lang="en-US" sz="8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5434013" y="2613025"/>
            <a:ext cx="61912" cy="21875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5519738" y="3514725"/>
            <a:ext cx="61912" cy="12858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608638" y="3905250"/>
            <a:ext cx="61912" cy="8953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00713" y="4297363"/>
            <a:ext cx="61912" cy="50323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5789613" y="4313238"/>
            <a:ext cx="61912" cy="48736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5884863" y="4805363"/>
            <a:ext cx="61912" cy="1397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5970588" y="4805363"/>
            <a:ext cx="61912" cy="2190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6057900" y="4805363"/>
            <a:ext cx="61913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6151563" y="4805363"/>
            <a:ext cx="61912" cy="5016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6248400" y="4805363"/>
            <a:ext cx="61913" cy="5143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6334125" y="4805363"/>
            <a:ext cx="61913" cy="528637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6424613" y="4805363"/>
            <a:ext cx="61912" cy="5651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6518275" y="4805363"/>
            <a:ext cx="61913" cy="6413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6613525" y="4805363"/>
            <a:ext cx="61913" cy="6826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6699250" y="4805363"/>
            <a:ext cx="61913" cy="67945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6789738" y="4805363"/>
            <a:ext cx="61912" cy="7239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6877050" y="4805363"/>
            <a:ext cx="61913" cy="717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6972300" y="4805363"/>
            <a:ext cx="61913" cy="71913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7065963" y="4805363"/>
            <a:ext cx="61912" cy="7239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7158038" y="4805363"/>
            <a:ext cx="61912" cy="72866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7248525" y="4805363"/>
            <a:ext cx="61913" cy="736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342188" y="4805363"/>
            <a:ext cx="61912" cy="7429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7434263" y="4805363"/>
            <a:ext cx="61912" cy="75723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7523163" y="4805363"/>
            <a:ext cx="61912" cy="75882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7613650" y="4805363"/>
            <a:ext cx="61913" cy="7651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7705725" y="4805363"/>
            <a:ext cx="61913" cy="77628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7796213" y="4805363"/>
            <a:ext cx="61912" cy="7747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7889875" y="4805363"/>
            <a:ext cx="61913" cy="7715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7980363" y="4805363"/>
            <a:ext cx="61912" cy="7778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8067675" y="4805363"/>
            <a:ext cx="61913" cy="7778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8158163" y="4805363"/>
            <a:ext cx="61912" cy="7778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8248650" y="4805363"/>
            <a:ext cx="61913" cy="784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8343900" y="4805363"/>
            <a:ext cx="61913" cy="7842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8429625" y="4805363"/>
            <a:ext cx="61913" cy="7874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8524875" y="4805363"/>
            <a:ext cx="61913" cy="7905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6" name="Rectangle 215"/>
          <p:cNvSpPr/>
          <p:nvPr/>
        </p:nvSpPr>
        <p:spPr bwMode="auto">
          <a:xfrm>
            <a:off x="8620125" y="4805363"/>
            <a:ext cx="61913" cy="7905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8710613" y="4805363"/>
            <a:ext cx="61912" cy="790575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cxnSp>
        <p:nvCxnSpPr>
          <p:cNvPr id="24744" name="Straight Connector 9"/>
          <p:cNvCxnSpPr>
            <a:cxnSpLocks noChangeShapeType="1"/>
          </p:cNvCxnSpPr>
          <p:nvPr/>
        </p:nvCxnSpPr>
        <p:spPr bwMode="auto">
          <a:xfrm flipV="1">
            <a:off x="5387975" y="4803775"/>
            <a:ext cx="3397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45" name="Text Box 11"/>
          <p:cNvSpPr txBox="1">
            <a:spLocks noChangeArrowheads="1"/>
          </p:cNvSpPr>
          <p:nvPr/>
        </p:nvSpPr>
        <p:spPr bwMode="auto">
          <a:xfrm>
            <a:off x="285750" y="6384151"/>
            <a:ext cx="8561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  <a:cs typeface="Arial" charset="0"/>
              </a:rPr>
              <a:t>Von Hoff DD, et al. J </a:t>
            </a:r>
            <a:r>
              <a:rPr lang="en-US" sz="1200" i="1" dirty="0" err="1">
                <a:solidFill>
                  <a:schemeClr val="bg2"/>
                </a:solidFill>
                <a:cs typeface="Arial" charset="0"/>
              </a:rPr>
              <a:t>Clin</a:t>
            </a:r>
            <a:r>
              <a:rPr lang="en-US" sz="1200" i="1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sz="1200" i="1" dirty="0" err="1">
                <a:solidFill>
                  <a:schemeClr val="bg2"/>
                </a:solidFill>
                <a:cs typeface="Arial" charset="0"/>
              </a:rPr>
              <a:t>Oncol</a:t>
            </a:r>
            <a:r>
              <a:rPr lang="en-US" sz="1200" i="1" dirty="0">
                <a:solidFill>
                  <a:schemeClr val="bg2"/>
                </a:solidFill>
                <a:cs typeface="Arial" charset="0"/>
              </a:rPr>
              <a:t>. 2011;29:4548-4554.</a:t>
            </a:r>
          </a:p>
        </p:txBody>
      </p:sp>
      <p:sp>
        <p:nvSpPr>
          <p:cNvPr id="24746" name="Title 170"/>
          <p:cNvSpPr>
            <a:spLocks noGrp="1"/>
          </p:cNvSpPr>
          <p:nvPr>
            <p:ph type="title"/>
          </p:nvPr>
        </p:nvSpPr>
        <p:spPr>
          <a:xfrm>
            <a:off x="357188" y="82550"/>
            <a:ext cx="8464550" cy="110331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/</a:t>
            </a:r>
            <a:r>
              <a:rPr lang="en-US" dirty="0" smtClean="0">
                <a:latin typeface="Arial" charset="0"/>
              </a:rPr>
              <a:t>II f. </a:t>
            </a:r>
            <a:r>
              <a:rPr lang="en-US" dirty="0" err="1" smtClean="0">
                <a:latin typeface="Arial" charset="0"/>
              </a:rPr>
              <a:t>pētījums</a:t>
            </a:r>
            <a:r>
              <a:rPr lang="en-US" dirty="0" smtClean="0">
                <a:latin typeface="Arial" charset="0"/>
              </a:rPr>
              <a:t>: GEM/</a:t>
            </a:r>
            <a:r>
              <a:rPr lang="en-US" i="1" dirty="0">
                <a:latin typeface="Arial" charset="0"/>
              </a:rPr>
              <a:t>Nab-Paclitaxel </a:t>
            </a:r>
            <a:r>
              <a:rPr lang="en-US" dirty="0" smtClean="0">
                <a:latin typeface="Arial" charset="0"/>
              </a:rPr>
              <a:t>(</a:t>
            </a:r>
            <a:r>
              <a:rPr lang="en-US" dirty="0" err="1" smtClean="0">
                <a:latin typeface="Arial" charset="0"/>
              </a:rPr>
              <a:t>maksimāli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tolerētā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devā</a:t>
            </a:r>
            <a:r>
              <a:rPr lang="en-US" dirty="0" smtClean="0">
                <a:latin typeface="Arial" charset="0"/>
              </a:rPr>
              <a:t>): </a:t>
            </a:r>
            <a:r>
              <a:rPr lang="en-US" dirty="0" err="1" smtClean="0">
                <a:latin typeface="Arial" charset="0"/>
              </a:rPr>
              <a:t>efektivitāte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626" y="1409362"/>
            <a:ext cx="38546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FFFF"/>
                </a:solidFill>
              </a:rPr>
              <a:t>Abraxane</a:t>
            </a:r>
            <a:r>
              <a:rPr lang="en-US" sz="2400" i="1" dirty="0">
                <a:solidFill>
                  <a:srgbClr val="FFFFFF"/>
                </a:solidFill>
              </a:rPr>
              <a:t>, </a:t>
            </a:r>
            <a:r>
              <a:rPr lang="en-US" sz="2400" i="1" dirty="0" smtClean="0">
                <a:solidFill>
                  <a:srgbClr val="FFFFFF"/>
                </a:solidFill>
              </a:rPr>
              <a:t>nab</a:t>
            </a:r>
            <a:r>
              <a:rPr lang="en-US" sz="2400" i="1" dirty="0">
                <a:solidFill>
                  <a:srgbClr val="FFFFFF"/>
                </a:solidFill>
              </a:rPr>
              <a:t>-</a:t>
            </a:r>
            <a:r>
              <a:rPr lang="en-US" sz="2400" i="1" dirty="0" smtClean="0">
                <a:solidFill>
                  <a:srgbClr val="FFFFFF"/>
                </a:solidFill>
              </a:rPr>
              <a:t>paclitaxel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– </a:t>
            </a:r>
            <a:r>
              <a:rPr lang="en-US" sz="2400" dirty="0" err="1" smtClean="0">
                <a:solidFill>
                  <a:srgbClr val="FFFFFF"/>
                </a:solidFill>
              </a:rPr>
              <a:t>paklitaksels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kas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saistīts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albumīna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nano</a:t>
            </a:r>
            <a:r>
              <a:rPr lang="en-US" sz="2400" dirty="0" err="1">
                <a:solidFill>
                  <a:srgbClr val="FFFFFF"/>
                </a:solidFill>
              </a:rPr>
              <a:t>-</a:t>
            </a:r>
            <a:r>
              <a:rPr lang="en-US" sz="2400" dirty="0" err="1" smtClean="0">
                <a:solidFill>
                  <a:srgbClr val="FFFFFF"/>
                </a:solidFill>
              </a:rPr>
              <a:t>daļiņām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dirty="0" err="1" smtClean="0">
                <a:solidFill>
                  <a:srgbClr val="FFFFFF"/>
                </a:solidFill>
              </a:rPr>
              <a:t>Parast</a:t>
            </a:r>
            <a:r>
              <a:rPr lang="en-US" sz="2400" dirty="0" err="1" smtClean="0">
                <a:solidFill>
                  <a:srgbClr val="FFFFFF"/>
                </a:solidFill>
              </a:rPr>
              <a:t>ā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paklitaksela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toksicitāte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visvairāk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saistīta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tā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šķīdinātāju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  <a:r>
              <a:rPr lang="en-US" sz="2400" dirty="0" err="1" smtClean="0">
                <a:solidFill>
                  <a:srgbClr val="FFFFFF"/>
                </a:solidFill>
              </a:rPr>
              <a:t>Abraxis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BioScience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aizvietoja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šo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kaitīgo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vielu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albumīnu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ievērojami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mazinot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toksicitāti</a:t>
            </a:r>
            <a:r>
              <a:rPr lang="en-US" sz="2400" dirty="0" smtClean="0">
                <a:solidFill>
                  <a:srgbClr val="FFFFFF"/>
                </a:solidFill>
              </a:rPr>
              <a:t>. FDA </a:t>
            </a:r>
            <a:r>
              <a:rPr lang="en-US" sz="2400" dirty="0" err="1" smtClean="0">
                <a:solidFill>
                  <a:srgbClr val="FFFFFF"/>
                </a:solidFill>
              </a:rPr>
              <a:t>reģistrēts</a:t>
            </a:r>
            <a:r>
              <a:rPr lang="en-US" sz="2400" dirty="0" smtClean="0">
                <a:solidFill>
                  <a:srgbClr val="FFFFFF"/>
                </a:solidFill>
              </a:rPr>
              <a:t> 2005. g. </a:t>
            </a:r>
            <a:r>
              <a:rPr lang="en-US" sz="2400" dirty="0" err="1" smtClean="0">
                <a:solidFill>
                  <a:srgbClr val="FFFFFF"/>
                </a:solidFill>
              </a:rPr>
              <a:t>janvārī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  <a:r>
              <a:rPr lang="en-US" sz="2400" dirty="0" err="1" smtClean="0">
                <a:solidFill>
                  <a:srgbClr val="FFFFFF"/>
                </a:solidFill>
              </a:rPr>
              <a:t>recidivējošam</a:t>
            </a:r>
            <a:r>
              <a:rPr lang="en-US" sz="2400" dirty="0" smtClean="0">
                <a:solidFill>
                  <a:srgbClr val="FFFFFF"/>
                </a:solidFill>
              </a:rPr>
              <a:t> un </a:t>
            </a:r>
            <a:r>
              <a:rPr lang="en-US" sz="2400" dirty="0" err="1" smtClean="0">
                <a:solidFill>
                  <a:srgbClr val="FFFFFF"/>
                </a:solidFill>
              </a:rPr>
              <a:t>mts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krūts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vēzim</a:t>
            </a:r>
            <a:r>
              <a:rPr lang="en-US" sz="2400" dirty="0" smtClean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1869" y="105704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21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Calibri" charset="0"/>
              </a:rPr>
              <a:t>FOLFIRINOX </a:t>
            </a:r>
            <a:r>
              <a:rPr lang="en-US" i="1" dirty="0" err="1">
                <a:latin typeface="Arial" charset="0"/>
                <a:cs typeface="Calibri" charset="0"/>
              </a:rPr>
              <a:t>vs</a:t>
            </a:r>
            <a:r>
              <a:rPr lang="en-US" dirty="0">
                <a:latin typeface="Arial" charset="0"/>
                <a:cs typeface="Calibri" charset="0"/>
              </a:rPr>
              <a:t> </a:t>
            </a:r>
            <a:r>
              <a:rPr lang="en-US" dirty="0" smtClean="0">
                <a:latin typeface="Arial" charset="0"/>
                <a:cs typeface="Calibri" charset="0"/>
              </a:rPr>
              <a:t>GEM: </a:t>
            </a:r>
            <a:r>
              <a:rPr lang="en-US" dirty="0" err="1" smtClean="0">
                <a:latin typeface="Arial" charset="0"/>
                <a:cs typeface="Calibri" charset="0"/>
              </a:rPr>
              <a:t>efektivitāte</a:t>
            </a:r>
            <a:endParaRPr lang="en-US" dirty="0">
              <a:latin typeface="Arial" charset="0"/>
              <a:cs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3403520"/>
              </p:ext>
            </p:extLst>
          </p:nvPr>
        </p:nvGraphicFramePr>
        <p:xfrm>
          <a:off x="370237" y="1249414"/>
          <a:ext cx="8472487" cy="2377440"/>
        </p:xfrm>
        <a:graphic>
          <a:graphicData uri="http://schemas.openxmlformats.org/drawingml/2006/table">
            <a:tbl>
              <a:tblPr/>
              <a:tblGrid>
                <a:gridCol w="3203093"/>
                <a:gridCol w="2691829"/>
                <a:gridCol w="257756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Rezultāts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FOLFIRINOX (n = 171)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Gemcitabīns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(n = 171)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Kopējā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atbildes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reakcija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(ORR)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31.6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Bez-progresijas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dzīvildze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PFS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),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mēn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Vidējā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dzīvildze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),*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mēn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1-gada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dzīvildze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,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48.4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2534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20.6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9" name="TextBox 5"/>
          <p:cNvSpPr txBox="1">
            <a:spLocks noChangeArrowheads="1"/>
          </p:cNvSpPr>
          <p:nvPr/>
        </p:nvSpPr>
        <p:spPr bwMode="auto">
          <a:xfrm>
            <a:off x="379064" y="4131234"/>
            <a:ext cx="1952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charset="0"/>
              </a:rPr>
              <a:t>*HR: 0.57; </a:t>
            </a:r>
            <a:r>
              <a:rPr lang="en-US" sz="1600" i="1" dirty="0">
                <a:solidFill>
                  <a:schemeClr val="tx1"/>
                </a:solidFill>
                <a:cs typeface="Arial" charset="0"/>
              </a:rPr>
              <a:t>P 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&lt; .001</a:t>
            </a:r>
          </a:p>
        </p:txBody>
      </p:sp>
      <p:sp>
        <p:nvSpPr>
          <p:cNvPr id="30740" name="Text Box 11"/>
          <p:cNvSpPr txBox="1">
            <a:spLocks noChangeArrowheads="1"/>
          </p:cNvSpPr>
          <p:nvPr/>
        </p:nvSpPr>
        <p:spPr bwMode="auto">
          <a:xfrm>
            <a:off x="284163" y="6385739"/>
            <a:ext cx="8561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</a:rPr>
              <a:t>Conroy T, et al. N </a:t>
            </a:r>
            <a:r>
              <a:rPr lang="en-US" sz="1200" i="1" dirty="0" err="1">
                <a:solidFill>
                  <a:schemeClr val="bg2"/>
                </a:solidFill>
              </a:rPr>
              <a:t>Eng</a:t>
            </a:r>
            <a:r>
              <a:rPr lang="en-US" sz="1200" i="1" dirty="0">
                <a:solidFill>
                  <a:schemeClr val="bg2"/>
                </a:solidFill>
              </a:rPr>
              <a:t> J Med. 2011;364:1817-1825.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080679" y="4217263"/>
            <a:ext cx="3360208" cy="2302386"/>
          </a:xfrm>
          <a:custGeom>
            <a:avLst/>
            <a:gdLst>
              <a:gd name="connsiteX0" fmla="*/ 0 w 3360248"/>
              <a:gd name="connsiteY0" fmla="*/ 230318 h 2303181"/>
              <a:gd name="connsiteX1" fmla="*/ 67459 w 3360248"/>
              <a:gd name="connsiteY1" fmla="*/ 67459 h 2303181"/>
              <a:gd name="connsiteX2" fmla="*/ 230319 w 3360248"/>
              <a:gd name="connsiteY2" fmla="*/ 1 h 2303181"/>
              <a:gd name="connsiteX3" fmla="*/ 3129930 w 3360248"/>
              <a:gd name="connsiteY3" fmla="*/ 0 h 2303181"/>
              <a:gd name="connsiteX4" fmla="*/ 3292789 w 3360248"/>
              <a:gd name="connsiteY4" fmla="*/ 67459 h 2303181"/>
              <a:gd name="connsiteX5" fmla="*/ 3360247 w 3360248"/>
              <a:gd name="connsiteY5" fmla="*/ 230319 h 2303181"/>
              <a:gd name="connsiteX6" fmla="*/ 3360248 w 3360248"/>
              <a:gd name="connsiteY6" fmla="*/ 2072863 h 2303181"/>
              <a:gd name="connsiteX7" fmla="*/ 3292789 w 3360248"/>
              <a:gd name="connsiteY7" fmla="*/ 2235722 h 2303181"/>
              <a:gd name="connsiteX8" fmla="*/ 3129929 w 3360248"/>
              <a:gd name="connsiteY8" fmla="*/ 2303181 h 2303181"/>
              <a:gd name="connsiteX9" fmla="*/ 230318 w 3360248"/>
              <a:gd name="connsiteY9" fmla="*/ 2303181 h 2303181"/>
              <a:gd name="connsiteX10" fmla="*/ 67459 w 3360248"/>
              <a:gd name="connsiteY10" fmla="*/ 2235722 h 2303181"/>
              <a:gd name="connsiteX11" fmla="*/ 1 w 3360248"/>
              <a:gd name="connsiteY11" fmla="*/ 2072862 h 2303181"/>
              <a:gd name="connsiteX12" fmla="*/ 0 w 3360248"/>
              <a:gd name="connsiteY12" fmla="*/ 230318 h 230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248" h="2303181">
                <a:moveTo>
                  <a:pt x="0" y="230318"/>
                </a:moveTo>
                <a:cubicBezTo>
                  <a:pt x="0" y="169234"/>
                  <a:pt x="24266" y="110652"/>
                  <a:pt x="67459" y="67459"/>
                </a:cubicBezTo>
                <a:cubicBezTo>
                  <a:pt x="110652" y="24266"/>
                  <a:pt x="169234" y="1"/>
                  <a:pt x="230319" y="1"/>
                </a:cubicBezTo>
                <a:lnTo>
                  <a:pt x="3129930" y="0"/>
                </a:lnTo>
                <a:cubicBezTo>
                  <a:pt x="3191014" y="0"/>
                  <a:pt x="3249596" y="24266"/>
                  <a:pt x="3292789" y="67459"/>
                </a:cubicBezTo>
                <a:cubicBezTo>
                  <a:pt x="3335982" y="110652"/>
                  <a:pt x="3360247" y="169234"/>
                  <a:pt x="3360247" y="230319"/>
                </a:cubicBezTo>
                <a:cubicBezTo>
                  <a:pt x="3360247" y="844500"/>
                  <a:pt x="3360248" y="1458682"/>
                  <a:pt x="3360248" y="2072863"/>
                </a:cubicBezTo>
                <a:cubicBezTo>
                  <a:pt x="3360248" y="2133947"/>
                  <a:pt x="3335982" y="2192529"/>
                  <a:pt x="3292789" y="2235722"/>
                </a:cubicBezTo>
                <a:cubicBezTo>
                  <a:pt x="3249596" y="2278915"/>
                  <a:pt x="3191014" y="2303181"/>
                  <a:pt x="3129929" y="2303181"/>
                </a:cubicBezTo>
                <a:lnTo>
                  <a:pt x="230318" y="2303181"/>
                </a:lnTo>
                <a:cubicBezTo>
                  <a:pt x="169234" y="2303181"/>
                  <a:pt x="110652" y="2278915"/>
                  <a:pt x="67459" y="2235722"/>
                </a:cubicBezTo>
                <a:cubicBezTo>
                  <a:pt x="24266" y="2192529"/>
                  <a:pt x="0" y="2133947"/>
                  <a:pt x="1" y="2072862"/>
                </a:cubicBezTo>
                <a:cubicBezTo>
                  <a:pt x="1" y="1458681"/>
                  <a:pt x="0" y="844499"/>
                  <a:pt x="0" y="230318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80158" tIns="80158" rIns="80158" bIns="80158" spcCol="1270" anchor="ctr"/>
          <a:lstStyle/>
          <a:p>
            <a:pPr algn="ctr" defTabSz="889000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FOLFIRINOX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algn="ctr" defTabSz="889000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Oksaliplatīns</a:t>
            </a:r>
            <a:endParaRPr lang="en-US" sz="2000" baseline="30000" dirty="0">
              <a:solidFill>
                <a:schemeClr val="bg2">
                  <a:lumMod val="10000"/>
                </a:schemeClr>
              </a:solidFill>
            </a:endParaRPr>
          </a:p>
          <a:p>
            <a:pPr algn="ctr" defTabSz="889000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LV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000" baseline="30000" dirty="0">
              <a:solidFill>
                <a:schemeClr val="bg2">
                  <a:lumMod val="10000"/>
                </a:schemeClr>
              </a:solidFill>
            </a:endParaRPr>
          </a:p>
          <a:p>
            <a:pPr algn="ctr" defTabSz="889000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Irinotekāns</a:t>
            </a:r>
            <a:endParaRPr lang="en-US" sz="2000" baseline="30000" dirty="0">
              <a:solidFill>
                <a:schemeClr val="bg2">
                  <a:lumMod val="10000"/>
                </a:schemeClr>
              </a:solidFill>
            </a:endParaRPr>
          </a:p>
          <a:p>
            <a:pPr algn="ctr" defTabSz="889000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5-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FU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69" y="105703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22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5763" y="330200"/>
            <a:ext cx="8462962" cy="525145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Arial" charset="0"/>
                <a:cs typeface="Calibri" charset="0"/>
              </a:rPr>
              <a:t>Mērķa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charset="0"/>
                <a:cs typeface="Calibri" charset="0"/>
              </a:rPr>
              <a:t>terapija</a:t>
            </a:r>
            <a:r>
              <a:rPr lang="en-US" dirty="0" smtClean="0">
                <a:latin typeface="Arial" charset="0"/>
                <a:cs typeface="Calibri" charset="0"/>
              </a:rPr>
              <a:t>: </a:t>
            </a:r>
            <a:r>
              <a:rPr lang="lv-LV" dirty="0" smtClean="0">
                <a:latin typeface="Arial" charset="0"/>
                <a:cs typeface="Calibri" charset="0"/>
              </a:rPr>
              <a:t>kur mēs esam un kur mēs ejam?</a:t>
            </a:r>
            <a:endParaRPr lang="en-US" dirty="0">
              <a:latin typeface="Arial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23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ChangeArrowheads="1"/>
          </p:cNvSpPr>
          <p:nvPr/>
        </p:nvSpPr>
        <p:spPr bwMode="auto">
          <a:xfrm rot="-1068322">
            <a:off x="4505325" y="2636838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Line 3"/>
          <p:cNvSpPr>
            <a:spLocks noChangeShapeType="1"/>
          </p:cNvSpPr>
          <p:nvPr/>
        </p:nvSpPr>
        <p:spPr bwMode="auto">
          <a:xfrm>
            <a:off x="615950" y="3429000"/>
            <a:ext cx="8067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4216400" y="2708275"/>
            <a:ext cx="142875" cy="13668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4505325" y="2852738"/>
            <a:ext cx="142875" cy="13668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AutoShape 6"/>
          <p:cNvSpPr>
            <a:spLocks noChangeArrowheads="1"/>
          </p:cNvSpPr>
          <p:nvPr/>
        </p:nvSpPr>
        <p:spPr bwMode="auto">
          <a:xfrm>
            <a:off x="4432300" y="2276475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AutoShape 7"/>
          <p:cNvSpPr>
            <a:spLocks noChangeArrowheads="1"/>
          </p:cNvSpPr>
          <p:nvPr/>
        </p:nvSpPr>
        <p:spPr bwMode="auto">
          <a:xfrm>
            <a:off x="4432300" y="2565400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AutoShape 8"/>
          <p:cNvSpPr>
            <a:spLocks noChangeArrowheads="1"/>
          </p:cNvSpPr>
          <p:nvPr/>
        </p:nvSpPr>
        <p:spPr bwMode="auto">
          <a:xfrm>
            <a:off x="4149725" y="2106613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AutoShape 9"/>
          <p:cNvSpPr>
            <a:spLocks noChangeArrowheads="1"/>
          </p:cNvSpPr>
          <p:nvPr/>
        </p:nvSpPr>
        <p:spPr bwMode="auto">
          <a:xfrm rot="-6989723">
            <a:off x="3954463" y="2290763"/>
            <a:ext cx="220662" cy="214312"/>
          </a:xfrm>
          <a:prstGeom prst="pentagon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10"/>
          <p:cNvSpPr>
            <a:spLocks noChangeArrowheads="1"/>
          </p:cNvSpPr>
          <p:nvPr/>
        </p:nvSpPr>
        <p:spPr bwMode="auto">
          <a:xfrm>
            <a:off x="4144963" y="3573463"/>
            <a:ext cx="274637" cy="3127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1"/>
          <p:cNvSpPr>
            <a:spLocks noChangeArrowheads="1"/>
          </p:cNvSpPr>
          <p:nvPr/>
        </p:nvSpPr>
        <p:spPr bwMode="auto">
          <a:xfrm>
            <a:off x="4460875" y="3676650"/>
            <a:ext cx="274638" cy="3127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AutoShape 12"/>
          <p:cNvSpPr>
            <a:spLocks noChangeArrowheads="1"/>
          </p:cNvSpPr>
          <p:nvPr/>
        </p:nvSpPr>
        <p:spPr bwMode="auto">
          <a:xfrm rot="-9983718">
            <a:off x="4646613" y="2471738"/>
            <a:ext cx="220662" cy="214312"/>
          </a:xfrm>
          <a:prstGeom prst="pentagon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Text Box 13"/>
          <p:cNvSpPr txBox="1">
            <a:spLocks noChangeArrowheads="1"/>
          </p:cNvSpPr>
          <p:nvPr/>
        </p:nvSpPr>
        <p:spPr bwMode="auto">
          <a:xfrm>
            <a:off x="4695825" y="3491972"/>
            <a:ext cx="64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33133" name="Text Box 14"/>
          <p:cNvSpPr txBox="1">
            <a:spLocks noChangeArrowheads="1"/>
          </p:cNvSpPr>
          <p:nvPr/>
        </p:nvSpPr>
        <p:spPr bwMode="auto">
          <a:xfrm>
            <a:off x="3875088" y="3422650"/>
            <a:ext cx="288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0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133134" name="AutoShape 15"/>
          <p:cNvSpPr>
            <a:spLocks noChangeArrowheads="1"/>
          </p:cNvSpPr>
          <p:nvPr/>
        </p:nvSpPr>
        <p:spPr bwMode="auto">
          <a:xfrm rot="-943839">
            <a:off x="3784600" y="2492375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AutoShape 16"/>
          <p:cNvSpPr>
            <a:spLocks noChangeArrowheads="1"/>
          </p:cNvSpPr>
          <p:nvPr/>
        </p:nvSpPr>
        <p:spPr bwMode="auto">
          <a:xfrm rot="-4414358">
            <a:off x="4074319" y="2491581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AutoShape 17"/>
          <p:cNvSpPr>
            <a:spLocks noChangeArrowheads="1"/>
          </p:cNvSpPr>
          <p:nvPr/>
        </p:nvSpPr>
        <p:spPr bwMode="auto">
          <a:xfrm>
            <a:off x="4149725" y="2406650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AutoShape 18"/>
          <p:cNvSpPr>
            <a:spLocks noChangeArrowheads="1"/>
          </p:cNvSpPr>
          <p:nvPr/>
        </p:nvSpPr>
        <p:spPr bwMode="auto">
          <a:xfrm rot="775531">
            <a:off x="4792663" y="2636838"/>
            <a:ext cx="287337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Oval 19"/>
          <p:cNvSpPr>
            <a:spLocks noChangeArrowheads="1"/>
          </p:cNvSpPr>
          <p:nvPr/>
        </p:nvSpPr>
        <p:spPr bwMode="auto">
          <a:xfrm>
            <a:off x="1882775" y="3540125"/>
            <a:ext cx="795338" cy="2841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ras</a:t>
            </a:r>
          </a:p>
        </p:txBody>
      </p:sp>
      <p:sp>
        <p:nvSpPr>
          <p:cNvPr id="133139" name="Text Box 20"/>
          <p:cNvSpPr txBox="1">
            <a:spLocks noChangeArrowheads="1"/>
          </p:cNvSpPr>
          <p:nvPr/>
        </p:nvSpPr>
        <p:spPr bwMode="auto">
          <a:xfrm>
            <a:off x="323850" y="404813"/>
            <a:ext cx="3024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1800">
              <a:latin typeface="Times New Roman" charset="0"/>
            </a:endParaRPr>
          </a:p>
        </p:txBody>
      </p:sp>
      <p:sp>
        <p:nvSpPr>
          <p:cNvPr id="133140" name="Rectangle 21"/>
          <p:cNvSpPr>
            <a:spLocks noChangeArrowheads="1"/>
          </p:cNvSpPr>
          <p:nvPr/>
        </p:nvSpPr>
        <p:spPr bwMode="auto">
          <a:xfrm>
            <a:off x="2705100" y="2636838"/>
            <a:ext cx="1428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Oval 22"/>
          <p:cNvSpPr>
            <a:spLocks noChangeArrowheads="1"/>
          </p:cNvSpPr>
          <p:nvPr/>
        </p:nvSpPr>
        <p:spPr bwMode="auto">
          <a:xfrm>
            <a:off x="3132138" y="3630613"/>
            <a:ext cx="795337" cy="2841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FAK</a:t>
            </a:r>
          </a:p>
        </p:txBody>
      </p:sp>
      <p:sp>
        <p:nvSpPr>
          <p:cNvPr id="133142" name="Oval 23"/>
          <p:cNvSpPr>
            <a:spLocks noChangeArrowheads="1"/>
          </p:cNvSpPr>
          <p:nvPr/>
        </p:nvSpPr>
        <p:spPr bwMode="auto">
          <a:xfrm>
            <a:off x="3503613" y="4106863"/>
            <a:ext cx="795337" cy="2841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Src</a:t>
            </a:r>
          </a:p>
        </p:txBody>
      </p:sp>
      <p:sp>
        <p:nvSpPr>
          <p:cNvPr id="133143" name="Oval 24"/>
          <p:cNvSpPr>
            <a:spLocks noChangeArrowheads="1"/>
          </p:cNvSpPr>
          <p:nvPr/>
        </p:nvSpPr>
        <p:spPr bwMode="auto">
          <a:xfrm>
            <a:off x="1481138" y="4149725"/>
            <a:ext cx="795337" cy="2841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raf</a:t>
            </a:r>
          </a:p>
        </p:txBody>
      </p:sp>
      <p:sp>
        <p:nvSpPr>
          <p:cNvPr id="133144" name="Oval 25"/>
          <p:cNvSpPr>
            <a:spLocks noChangeArrowheads="1"/>
          </p:cNvSpPr>
          <p:nvPr/>
        </p:nvSpPr>
        <p:spPr bwMode="auto">
          <a:xfrm>
            <a:off x="1268413" y="5475288"/>
            <a:ext cx="795337" cy="2841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ERK</a:t>
            </a:r>
          </a:p>
        </p:txBody>
      </p:sp>
      <p:sp>
        <p:nvSpPr>
          <p:cNvPr id="133145" name="Oval 26"/>
          <p:cNvSpPr>
            <a:spLocks noChangeArrowheads="1"/>
          </p:cNvSpPr>
          <p:nvPr/>
        </p:nvSpPr>
        <p:spPr bwMode="auto">
          <a:xfrm>
            <a:off x="1208088" y="4754563"/>
            <a:ext cx="795337" cy="284162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MEK</a:t>
            </a:r>
          </a:p>
        </p:txBody>
      </p:sp>
      <p:sp>
        <p:nvSpPr>
          <p:cNvPr id="133146" name="Rectangle 27"/>
          <p:cNvSpPr>
            <a:spLocks noChangeArrowheads="1"/>
          </p:cNvSpPr>
          <p:nvPr/>
        </p:nvSpPr>
        <p:spPr bwMode="auto">
          <a:xfrm>
            <a:off x="2927350" y="2635250"/>
            <a:ext cx="1428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Text Box 28"/>
          <p:cNvSpPr txBox="1">
            <a:spLocks noChangeArrowheads="1"/>
          </p:cNvSpPr>
          <p:nvPr/>
        </p:nvSpPr>
        <p:spPr bwMode="auto">
          <a:xfrm>
            <a:off x="1270000" y="1040871"/>
            <a:ext cx="1938867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 err="1" smtClean="0">
                <a:solidFill>
                  <a:srgbClr val="FCDA9C"/>
                </a:solidFill>
              </a:rPr>
              <a:t>Ekstracellulārā</a:t>
            </a:r>
            <a:r>
              <a:rPr lang="en-US" sz="1800" b="1" dirty="0" smtClean="0">
                <a:solidFill>
                  <a:srgbClr val="FCDA9C"/>
                </a:solidFill>
              </a:rPr>
              <a:t> </a:t>
            </a:r>
            <a:r>
              <a:rPr lang="en-US" sz="1800" b="1" dirty="0" err="1" smtClean="0">
                <a:solidFill>
                  <a:srgbClr val="FCDA9C"/>
                </a:solidFill>
              </a:rPr>
              <a:t>matrica</a:t>
            </a:r>
            <a:endParaRPr lang="en-US" sz="1800" b="1" dirty="0">
              <a:solidFill>
                <a:srgbClr val="FCDA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1800" b="1" dirty="0" smtClean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1800" b="1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 smtClean="0">
                <a:solidFill>
                  <a:srgbClr val="99FF33"/>
                </a:solidFill>
              </a:rPr>
              <a:t>Integrina</a:t>
            </a:r>
            <a:r>
              <a:rPr lang="en-US" sz="1400" b="1" dirty="0" smtClean="0">
                <a:solidFill>
                  <a:srgbClr val="99FF33"/>
                </a:solidFill>
              </a:rPr>
              <a:t>                                                      </a:t>
            </a:r>
            <a:r>
              <a:rPr lang="en-US" sz="1400" b="1" dirty="0" err="1" smtClean="0">
                <a:solidFill>
                  <a:srgbClr val="99FF33"/>
                </a:solidFill>
              </a:rPr>
              <a:t>Homodimēri</a:t>
            </a:r>
            <a:endParaRPr lang="en-US" sz="1400" b="1" dirty="0">
              <a:solidFill>
                <a:srgbClr val="99FF33"/>
              </a:solidFill>
            </a:endParaRPr>
          </a:p>
        </p:txBody>
      </p:sp>
      <p:sp>
        <p:nvSpPr>
          <p:cNvPr id="133148" name="Oval 29"/>
          <p:cNvSpPr>
            <a:spLocks noChangeArrowheads="1"/>
          </p:cNvSpPr>
          <p:nvPr/>
        </p:nvSpPr>
        <p:spPr bwMode="auto">
          <a:xfrm>
            <a:off x="4576763" y="4279900"/>
            <a:ext cx="795337" cy="2841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PI3K</a:t>
            </a:r>
          </a:p>
        </p:txBody>
      </p:sp>
      <p:sp>
        <p:nvSpPr>
          <p:cNvPr id="133149" name="Oval 30"/>
          <p:cNvSpPr>
            <a:spLocks noChangeArrowheads="1"/>
          </p:cNvSpPr>
          <p:nvPr/>
        </p:nvSpPr>
        <p:spPr bwMode="auto">
          <a:xfrm>
            <a:off x="4649788" y="4797425"/>
            <a:ext cx="795337" cy="2841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Akt</a:t>
            </a:r>
          </a:p>
        </p:txBody>
      </p:sp>
      <p:sp>
        <p:nvSpPr>
          <p:cNvPr id="133150" name="AutoShape 31"/>
          <p:cNvSpPr>
            <a:spLocks noChangeArrowheads="1"/>
          </p:cNvSpPr>
          <p:nvPr/>
        </p:nvSpPr>
        <p:spPr bwMode="auto">
          <a:xfrm rot="-6989723">
            <a:off x="3349626" y="1703387"/>
            <a:ext cx="220662" cy="214313"/>
          </a:xfrm>
          <a:prstGeom prst="pentagon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Line 32"/>
          <p:cNvSpPr>
            <a:spLocks noChangeShapeType="1"/>
          </p:cNvSpPr>
          <p:nvPr/>
        </p:nvSpPr>
        <p:spPr bwMode="auto">
          <a:xfrm>
            <a:off x="3382963" y="1617663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2" name="Line 33"/>
          <p:cNvSpPr>
            <a:spLocks noChangeShapeType="1"/>
          </p:cNvSpPr>
          <p:nvPr/>
        </p:nvSpPr>
        <p:spPr bwMode="auto">
          <a:xfrm rot="-6919753">
            <a:off x="3507582" y="1723231"/>
            <a:ext cx="215900" cy="15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3" name="Line 34"/>
          <p:cNvSpPr>
            <a:spLocks noChangeShapeType="1"/>
          </p:cNvSpPr>
          <p:nvPr/>
        </p:nvSpPr>
        <p:spPr bwMode="auto">
          <a:xfrm flipV="1">
            <a:off x="3575050" y="1330325"/>
            <a:ext cx="215900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4" name="Rectangle 35"/>
          <p:cNvSpPr>
            <a:spLocks noChangeArrowheads="1"/>
          </p:cNvSpPr>
          <p:nvPr/>
        </p:nvSpPr>
        <p:spPr bwMode="auto">
          <a:xfrm>
            <a:off x="6089650" y="2708275"/>
            <a:ext cx="142875" cy="13668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Rectangle 36"/>
          <p:cNvSpPr>
            <a:spLocks noChangeArrowheads="1"/>
          </p:cNvSpPr>
          <p:nvPr/>
        </p:nvSpPr>
        <p:spPr bwMode="auto">
          <a:xfrm>
            <a:off x="6022975" y="3582988"/>
            <a:ext cx="274638" cy="3127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AutoShape 37"/>
          <p:cNvSpPr>
            <a:spLocks noChangeArrowheads="1"/>
          </p:cNvSpPr>
          <p:nvPr/>
        </p:nvSpPr>
        <p:spPr bwMode="auto">
          <a:xfrm rot="-621844">
            <a:off x="5645150" y="2636838"/>
            <a:ext cx="287338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AutoShape 38"/>
          <p:cNvSpPr>
            <a:spLocks noChangeArrowheads="1"/>
          </p:cNvSpPr>
          <p:nvPr/>
        </p:nvSpPr>
        <p:spPr bwMode="auto">
          <a:xfrm rot="-655388">
            <a:off x="5922963" y="2576513"/>
            <a:ext cx="287337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AutoShape 39"/>
          <p:cNvSpPr>
            <a:spLocks noChangeArrowheads="1"/>
          </p:cNvSpPr>
          <p:nvPr/>
        </p:nvSpPr>
        <p:spPr bwMode="auto">
          <a:xfrm rot="-1790450">
            <a:off x="6008688" y="2505075"/>
            <a:ext cx="287337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AutoShape 40"/>
          <p:cNvSpPr>
            <a:spLocks noChangeArrowheads="1"/>
          </p:cNvSpPr>
          <p:nvPr/>
        </p:nvSpPr>
        <p:spPr bwMode="auto">
          <a:xfrm rot="-2172082">
            <a:off x="5830888" y="2266950"/>
            <a:ext cx="287337" cy="288925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1"/>
          <p:cNvSpPr>
            <a:spLocks noChangeShapeType="1"/>
          </p:cNvSpPr>
          <p:nvPr/>
        </p:nvSpPr>
        <p:spPr bwMode="auto">
          <a:xfrm flipH="1" flipV="1">
            <a:off x="5651500" y="2170113"/>
            <a:ext cx="60325" cy="3746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1" name="Line 42"/>
          <p:cNvSpPr>
            <a:spLocks noChangeShapeType="1"/>
          </p:cNvSpPr>
          <p:nvPr/>
        </p:nvSpPr>
        <p:spPr bwMode="auto">
          <a:xfrm rot="13194734" flipV="1">
            <a:off x="5711825" y="2540000"/>
            <a:ext cx="185738" cy="44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2" name="Line 43"/>
          <p:cNvSpPr>
            <a:spLocks noChangeShapeType="1"/>
          </p:cNvSpPr>
          <p:nvPr/>
        </p:nvSpPr>
        <p:spPr bwMode="auto">
          <a:xfrm rot="18683162" flipH="1">
            <a:off x="5520531" y="2599532"/>
            <a:ext cx="239713" cy="38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3" name="Text Box 45"/>
          <p:cNvSpPr txBox="1">
            <a:spLocks noChangeArrowheads="1"/>
          </p:cNvSpPr>
          <p:nvPr/>
        </p:nvSpPr>
        <p:spPr bwMode="auto">
          <a:xfrm>
            <a:off x="6232525" y="56610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 err="1" smtClean="0">
                <a:solidFill>
                  <a:srgbClr val="FCDA9C"/>
                </a:solidFill>
              </a:rPr>
              <a:t>Kodols</a:t>
            </a:r>
            <a:endParaRPr lang="en-US" sz="1800" b="1" dirty="0">
              <a:solidFill>
                <a:srgbClr val="FCDA9C"/>
              </a:solidFill>
            </a:endParaRPr>
          </a:p>
        </p:txBody>
      </p:sp>
      <p:sp>
        <p:nvSpPr>
          <p:cNvPr id="133164" name="Text Box 46"/>
          <p:cNvSpPr txBox="1">
            <a:spLocks noChangeArrowheads="1"/>
          </p:cNvSpPr>
          <p:nvPr/>
        </p:nvSpPr>
        <p:spPr bwMode="auto">
          <a:xfrm>
            <a:off x="1776942" y="6325658"/>
            <a:ext cx="419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Gēnu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transkripcijas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regulācija</a:t>
            </a:r>
            <a:endParaRPr lang="en-US" sz="1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65" name="Line 47"/>
          <p:cNvSpPr>
            <a:spLocks noChangeShapeType="1"/>
          </p:cNvSpPr>
          <p:nvPr/>
        </p:nvSpPr>
        <p:spPr bwMode="auto">
          <a:xfrm rot="20737354" flipH="1">
            <a:off x="1912938" y="3933825"/>
            <a:ext cx="125412" cy="11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6" name="Line 48"/>
          <p:cNvSpPr>
            <a:spLocks noChangeShapeType="1"/>
          </p:cNvSpPr>
          <p:nvPr/>
        </p:nvSpPr>
        <p:spPr bwMode="auto">
          <a:xfrm flipH="1">
            <a:off x="1697038" y="4508500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7" name="Line 49"/>
          <p:cNvSpPr>
            <a:spLocks noChangeShapeType="1"/>
          </p:cNvSpPr>
          <p:nvPr/>
        </p:nvSpPr>
        <p:spPr bwMode="auto">
          <a:xfrm rot="18742631" flipH="1">
            <a:off x="1524001" y="5189537"/>
            <a:ext cx="158750" cy="7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8" name="AutoShape 50"/>
          <p:cNvSpPr>
            <a:spLocks noChangeArrowheads="1"/>
          </p:cNvSpPr>
          <p:nvPr/>
        </p:nvSpPr>
        <p:spPr bwMode="auto">
          <a:xfrm rot="-1811534">
            <a:off x="574675" y="5834063"/>
            <a:ext cx="933450" cy="1036637"/>
          </a:xfrm>
          <a:prstGeom prst="curvedRightArrow">
            <a:avLst>
              <a:gd name="adj1" fmla="val 8905"/>
              <a:gd name="adj2" fmla="val 44422"/>
              <a:gd name="adj3" fmla="val 10644"/>
            </a:avLst>
          </a:prstGeom>
          <a:solidFill>
            <a:srgbClr val="FCDA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9" name="Line 51"/>
          <p:cNvSpPr>
            <a:spLocks noChangeShapeType="1"/>
          </p:cNvSpPr>
          <p:nvPr/>
        </p:nvSpPr>
        <p:spPr bwMode="auto">
          <a:xfrm rot="16264841" flipH="1">
            <a:off x="4940301" y="4635500"/>
            <a:ext cx="158750" cy="7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AutoShape 52"/>
          <p:cNvSpPr>
            <a:spLocks noChangeArrowheads="1"/>
          </p:cNvSpPr>
          <p:nvPr/>
        </p:nvSpPr>
        <p:spPr bwMode="auto">
          <a:xfrm rot="686021">
            <a:off x="5153025" y="5229225"/>
            <a:ext cx="574675" cy="1152525"/>
          </a:xfrm>
          <a:prstGeom prst="curvedLeftArrow">
            <a:avLst>
              <a:gd name="adj1" fmla="val 12377"/>
              <a:gd name="adj2" fmla="val 52487"/>
              <a:gd name="adj3" fmla="val 1823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CDA9C"/>
              </a:solidFill>
            </a:endParaRPr>
          </a:p>
        </p:txBody>
      </p:sp>
      <p:sp>
        <p:nvSpPr>
          <p:cNvPr id="133171" name="Freeform 53"/>
          <p:cNvSpPr>
            <a:spLocks/>
          </p:cNvSpPr>
          <p:nvPr/>
        </p:nvSpPr>
        <p:spPr bwMode="auto">
          <a:xfrm>
            <a:off x="2338388" y="2417763"/>
            <a:ext cx="1016000" cy="122237"/>
          </a:xfrm>
          <a:custGeom>
            <a:avLst/>
            <a:gdLst>
              <a:gd name="T0" fmla="*/ 0 w 640"/>
              <a:gd name="T1" fmla="*/ 49212 h 77"/>
              <a:gd name="T2" fmla="*/ 131763 w 640"/>
              <a:gd name="T3" fmla="*/ 34925 h 77"/>
              <a:gd name="T4" fmla="*/ 174625 w 640"/>
              <a:gd name="T5" fmla="*/ 6350 h 77"/>
              <a:gd name="T6" fmla="*/ 203200 w 640"/>
              <a:gd name="T7" fmla="*/ 63500 h 77"/>
              <a:gd name="T8" fmla="*/ 247650 w 640"/>
              <a:gd name="T9" fmla="*/ 79375 h 77"/>
              <a:gd name="T10" fmla="*/ 304800 w 640"/>
              <a:gd name="T11" fmla="*/ 49212 h 77"/>
              <a:gd name="T12" fmla="*/ 349250 w 640"/>
              <a:gd name="T13" fmla="*/ 20637 h 77"/>
              <a:gd name="T14" fmla="*/ 436563 w 640"/>
              <a:gd name="T15" fmla="*/ 49212 h 77"/>
              <a:gd name="T16" fmla="*/ 625475 w 640"/>
              <a:gd name="T17" fmla="*/ 63500 h 77"/>
              <a:gd name="T18" fmla="*/ 668338 w 640"/>
              <a:gd name="T19" fmla="*/ 49212 h 77"/>
              <a:gd name="T20" fmla="*/ 755650 w 640"/>
              <a:gd name="T21" fmla="*/ 79375 h 77"/>
              <a:gd name="T22" fmla="*/ 842963 w 640"/>
              <a:gd name="T23" fmla="*/ 34925 h 77"/>
              <a:gd name="T24" fmla="*/ 857250 w 640"/>
              <a:gd name="T25" fmla="*/ 79375 h 77"/>
              <a:gd name="T26" fmla="*/ 900113 w 640"/>
              <a:gd name="T27" fmla="*/ 122237 h 77"/>
              <a:gd name="T28" fmla="*/ 958850 w 640"/>
              <a:gd name="T29" fmla="*/ 79375 h 77"/>
              <a:gd name="T30" fmla="*/ 987425 w 640"/>
              <a:gd name="T31" fmla="*/ 49212 h 77"/>
              <a:gd name="T32" fmla="*/ 1016000 w 640"/>
              <a:gd name="T33" fmla="*/ 63500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0"/>
              <a:gd name="T52" fmla="*/ 0 h 77"/>
              <a:gd name="T53" fmla="*/ 640 w 640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0" h="77">
                <a:moveTo>
                  <a:pt x="0" y="31"/>
                </a:moveTo>
                <a:cubicBezTo>
                  <a:pt x="28" y="28"/>
                  <a:pt x="56" y="29"/>
                  <a:pt x="83" y="22"/>
                </a:cubicBezTo>
                <a:cubicBezTo>
                  <a:pt x="94" y="19"/>
                  <a:pt x="100" y="0"/>
                  <a:pt x="110" y="4"/>
                </a:cubicBezTo>
                <a:cubicBezTo>
                  <a:pt x="122" y="9"/>
                  <a:pt x="119" y="31"/>
                  <a:pt x="128" y="40"/>
                </a:cubicBezTo>
                <a:cubicBezTo>
                  <a:pt x="135" y="47"/>
                  <a:pt x="147" y="47"/>
                  <a:pt x="156" y="50"/>
                </a:cubicBezTo>
                <a:cubicBezTo>
                  <a:pt x="168" y="44"/>
                  <a:pt x="180" y="38"/>
                  <a:pt x="192" y="31"/>
                </a:cubicBezTo>
                <a:cubicBezTo>
                  <a:pt x="202" y="25"/>
                  <a:pt x="209" y="13"/>
                  <a:pt x="220" y="13"/>
                </a:cubicBezTo>
                <a:cubicBezTo>
                  <a:pt x="239" y="13"/>
                  <a:pt x="275" y="31"/>
                  <a:pt x="275" y="31"/>
                </a:cubicBezTo>
                <a:cubicBezTo>
                  <a:pt x="322" y="22"/>
                  <a:pt x="349" y="26"/>
                  <a:pt x="394" y="40"/>
                </a:cubicBezTo>
                <a:cubicBezTo>
                  <a:pt x="403" y="37"/>
                  <a:pt x="412" y="30"/>
                  <a:pt x="421" y="31"/>
                </a:cubicBezTo>
                <a:cubicBezTo>
                  <a:pt x="440" y="33"/>
                  <a:pt x="476" y="50"/>
                  <a:pt x="476" y="50"/>
                </a:cubicBezTo>
                <a:cubicBezTo>
                  <a:pt x="481" y="46"/>
                  <a:pt x="519" y="16"/>
                  <a:pt x="531" y="22"/>
                </a:cubicBezTo>
                <a:cubicBezTo>
                  <a:pt x="540" y="26"/>
                  <a:pt x="535" y="42"/>
                  <a:pt x="540" y="50"/>
                </a:cubicBezTo>
                <a:cubicBezTo>
                  <a:pt x="547" y="61"/>
                  <a:pt x="558" y="68"/>
                  <a:pt x="567" y="77"/>
                </a:cubicBezTo>
                <a:cubicBezTo>
                  <a:pt x="579" y="68"/>
                  <a:pt x="592" y="60"/>
                  <a:pt x="604" y="50"/>
                </a:cubicBezTo>
                <a:cubicBezTo>
                  <a:pt x="611" y="44"/>
                  <a:pt x="614" y="33"/>
                  <a:pt x="622" y="31"/>
                </a:cubicBezTo>
                <a:cubicBezTo>
                  <a:pt x="628" y="29"/>
                  <a:pt x="634" y="37"/>
                  <a:pt x="640" y="4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4"/>
          <p:cNvSpPr>
            <a:spLocks/>
          </p:cNvSpPr>
          <p:nvPr/>
        </p:nvSpPr>
        <p:spPr bwMode="auto">
          <a:xfrm>
            <a:off x="2425700" y="2424113"/>
            <a:ext cx="987425" cy="115887"/>
          </a:xfrm>
          <a:custGeom>
            <a:avLst/>
            <a:gdLst>
              <a:gd name="T0" fmla="*/ 0 w 622"/>
              <a:gd name="T1" fmla="*/ 101600 h 73"/>
              <a:gd name="T2" fmla="*/ 115888 w 622"/>
              <a:gd name="T3" fmla="*/ 87312 h 73"/>
              <a:gd name="T4" fmla="*/ 174625 w 622"/>
              <a:gd name="T5" fmla="*/ 57150 h 73"/>
              <a:gd name="T6" fmla="*/ 304800 w 622"/>
              <a:gd name="T7" fmla="*/ 115887 h 73"/>
              <a:gd name="T8" fmla="*/ 508000 w 622"/>
              <a:gd name="T9" fmla="*/ 87312 h 73"/>
              <a:gd name="T10" fmla="*/ 682625 w 622"/>
              <a:gd name="T11" fmla="*/ 57150 h 73"/>
              <a:gd name="T12" fmla="*/ 769938 w 622"/>
              <a:gd name="T13" fmla="*/ 28575 h 73"/>
              <a:gd name="T14" fmla="*/ 827088 w 622"/>
              <a:gd name="T15" fmla="*/ 0 h 73"/>
              <a:gd name="T16" fmla="*/ 914400 w 622"/>
              <a:gd name="T17" fmla="*/ 28575 h 73"/>
              <a:gd name="T18" fmla="*/ 987425 w 622"/>
              <a:gd name="T19" fmla="*/ 42862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2"/>
              <a:gd name="T31" fmla="*/ 0 h 73"/>
              <a:gd name="T32" fmla="*/ 622 w 622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2" h="73">
                <a:moveTo>
                  <a:pt x="0" y="64"/>
                </a:moveTo>
                <a:cubicBezTo>
                  <a:pt x="24" y="61"/>
                  <a:pt x="49" y="61"/>
                  <a:pt x="73" y="55"/>
                </a:cubicBezTo>
                <a:cubicBezTo>
                  <a:pt x="86" y="52"/>
                  <a:pt x="96" y="36"/>
                  <a:pt x="110" y="36"/>
                </a:cubicBezTo>
                <a:cubicBezTo>
                  <a:pt x="120" y="36"/>
                  <a:pt x="180" y="67"/>
                  <a:pt x="192" y="73"/>
                </a:cubicBezTo>
                <a:cubicBezTo>
                  <a:pt x="261" y="62"/>
                  <a:pt x="255" y="42"/>
                  <a:pt x="320" y="55"/>
                </a:cubicBezTo>
                <a:cubicBezTo>
                  <a:pt x="368" y="30"/>
                  <a:pt x="376" y="25"/>
                  <a:pt x="430" y="36"/>
                </a:cubicBezTo>
                <a:cubicBezTo>
                  <a:pt x="448" y="30"/>
                  <a:pt x="467" y="25"/>
                  <a:pt x="485" y="18"/>
                </a:cubicBezTo>
                <a:cubicBezTo>
                  <a:pt x="497" y="13"/>
                  <a:pt x="508" y="0"/>
                  <a:pt x="521" y="0"/>
                </a:cubicBezTo>
                <a:cubicBezTo>
                  <a:pt x="540" y="0"/>
                  <a:pt x="576" y="18"/>
                  <a:pt x="576" y="18"/>
                </a:cubicBezTo>
                <a:cubicBezTo>
                  <a:pt x="612" y="6"/>
                  <a:pt x="597" y="2"/>
                  <a:pt x="622" y="2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5"/>
          <p:cNvSpPr>
            <a:spLocks/>
          </p:cNvSpPr>
          <p:nvPr/>
        </p:nvSpPr>
        <p:spPr bwMode="auto">
          <a:xfrm>
            <a:off x="2425700" y="2481263"/>
            <a:ext cx="1016000" cy="203200"/>
          </a:xfrm>
          <a:custGeom>
            <a:avLst/>
            <a:gdLst>
              <a:gd name="T0" fmla="*/ 0 w 640"/>
              <a:gd name="T1" fmla="*/ 174625 h 128"/>
              <a:gd name="T2" fmla="*/ 160338 w 640"/>
              <a:gd name="T3" fmla="*/ 131763 h 128"/>
              <a:gd name="T4" fmla="*/ 304800 w 640"/>
              <a:gd name="T5" fmla="*/ 58738 h 128"/>
              <a:gd name="T6" fmla="*/ 493713 w 640"/>
              <a:gd name="T7" fmla="*/ 73025 h 128"/>
              <a:gd name="T8" fmla="*/ 623888 w 640"/>
              <a:gd name="T9" fmla="*/ 0 h 128"/>
              <a:gd name="T10" fmla="*/ 842963 w 640"/>
              <a:gd name="T11" fmla="*/ 15875 h 128"/>
              <a:gd name="T12" fmla="*/ 1016000 w 640"/>
              <a:gd name="T13" fmla="*/ 58738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0"/>
              <a:gd name="T22" fmla="*/ 0 h 128"/>
              <a:gd name="T23" fmla="*/ 640 w 6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0" h="128">
                <a:moveTo>
                  <a:pt x="0" y="110"/>
                </a:moveTo>
                <a:cubicBezTo>
                  <a:pt x="57" y="128"/>
                  <a:pt x="59" y="113"/>
                  <a:pt x="101" y="83"/>
                </a:cubicBezTo>
                <a:cubicBezTo>
                  <a:pt x="127" y="64"/>
                  <a:pt x="162" y="47"/>
                  <a:pt x="192" y="37"/>
                </a:cubicBezTo>
                <a:cubicBezTo>
                  <a:pt x="238" y="46"/>
                  <a:pt x="266" y="57"/>
                  <a:pt x="311" y="46"/>
                </a:cubicBezTo>
                <a:cubicBezTo>
                  <a:pt x="374" y="5"/>
                  <a:pt x="345" y="18"/>
                  <a:pt x="393" y="0"/>
                </a:cubicBezTo>
                <a:cubicBezTo>
                  <a:pt x="474" y="28"/>
                  <a:pt x="429" y="21"/>
                  <a:pt x="531" y="10"/>
                </a:cubicBezTo>
                <a:cubicBezTo>
                  <a:pt x="558" y="17"/>
                  <a:pt x="622" y="55"/>
                  <a:pt x="640" y="3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Line 56"/>
          <p:cNvSpPr>
            <a:spLocks noChangeShapeType="1"/>
          </p:cNvSpPr>
          <p:nvPr/>
        </p:nvSpPr>
        <p:spPr bwMode="auto">
          <a:xfrm flipV="1">
            <a:off x="2344738" y="3933825"/>
            <a:ext cx="215900" cy="714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Line 57"/>
          <p:cNvSpPr>
            <a:spLocks noChangeShapeType="1"/>
          </p:cNvSpPr>
          <p:nvPr/>
        </p:nvSpPr>
        <p:spPr bwMode="auto">
          <a:xfrm>
            <a:off x="2474913" y="3976688"/>
            <a:ext cx="115887" cy="3873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Line 58"/>
          <p:cNvSpPr>
            <a:spLocks noChangeShapeType="1"/>
          </p:cNvSpPr>
          <p:nvPr/>
        </p:nvSpPr>
        <p:spPr bwMode="auto">
          <a:xfrm flipV="1">
            <a:off x="990600" y="4421188"/>
            <a:ext cx="417513" cy="101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7" name="Line 59"/>
          <p:cNvSpPr>
            <a:spLocks noChangeShapeType="1"/>
          </p:cNvSpPr>
          <p:nvPr/>
        </p:nvSpPr>
        <p:spPr bwMode="auto">
          <a:xfrm>
            <a:off x="3281363" y="4005263"/>
            <a:ext cx="31750" cy="5127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8" name="Line 60"/>
          <p:cNvSpPr>
            <a:spLocks noChangeShapeType="1"/>
          </p:cNvSpPr>
          <p:nvPr/>
        </p:nvSpPr>
        <p:spPr bwMode="auto">
          <a:xfrm>
            <a:off x="3929063" y="4652963"/>
            <a:ext cx="0" cy="4333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9" name="Line 61"/>
          <p:cNvSpPr>
            <a:spLocks noChangeShapeType="1"/>
          </p:cNvSpPr>
          <p:nvPr/>
        </p:nvSpPr>
        <p:spPr bwMode="auto">
          <a:xfrm>
            <a:off x="3179763" y="4017963"/>
            <a:ext cx="215900" cy="15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0" name="Line 62"/>
          <p:cNvSpPr>
            <a:spLocks noChangeShapeType="1"/>
          </p:cNvSpPr>
          <p:nvPr/>
        </p:nvSpPr>
        <p:spPr bwMode="auto">
          <a:xfrm flipV="1">
            <a:off x="3813175" y="4640263"/>
            <a:ext cx="215900" cy="127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1" name="Line 63"/>
          <p:cNvSpPr>
            <a:spLocks noChangeShapeType="1"/>
          </p:cNvSpPr>
          <p:nvPr/>
        </p:nvSpPr>
        <p:spPr bwMode="auto">
          <a:xfrm>
            <a:off x="5087409" y="3815820"/>
            <a:ext cx="348191" cy="25664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2" name="Line 64"/>
          <p:cNvSpPr>
            <a:spLocks noChangeShapeType="1"/>
          </p:cNvSpPr>
          <p:nvPr/>
        </p:nvSpPr>
        <p:spPr bwMode="auto">
          <a:xfrm flipH="1">
            <a:off x="5012267" y="3674534"/>
            <a:ext cx="169332" cy="254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3" name="Text Box 65"/>
          <p:cNvSpPr txBox="1">
            <a:spLocks noChangeArrowheads="1"/>
          </p:cNvSpPr>
          <p:nvPr/>
        </p:nvSpPr>
        <p:spPr bwMode="auto">
          <a:xfrm>
            <a:off x="3733800" y="1409700"/>
            <a:ext cx="2160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/>
              <a:t>Bevacizumab</a:t>
            </a:r>
            <a:endParaRPr lang="en-US" sz="1400" b="1" dirty="0"/>
          </a:p>
        </p:txBody>
      </p:sp>
      <p:sp>
        <p:nvSpPr>
          <p:cNvPr id="133184" name="Text Box 66"/>
          <p:cNvSpPr txBox="1">
            <a:spLocks noChangeArrowheads="1"/>
          </p:cNvSpPr>
          <p:nvPr/>
        </p:nvSpPr>
        <p:spPr bwMode="auto">
          <a:xfrm>
            <a:off x="5153025" y="17732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/>
              <a:t>Cetuximab</a:t>
            </a:r>
            <a:endParaRPr lang="en-US" sz="1400" b="1" dirty="0"/>
          </a:p>
        </p:txBody>
      </p:sp>
      <p:sp>
        <p:nvSpPr>
          <p:cNvPr id="133185" name="Text Box 67"/>
          <p:cNvSpPr txBox="1">
            <a:spLocks noChangeArrowheads="1"/>
          </p:cNvSpPr>
          <p:nvPr/>
        </p:nvSpPr>
        <p:spPr bwMode="auto">
          <a:xfrm>
            <a:off x="358775" y="4464050"/>
            <a:ext cx="1246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 smtClean="0"/>
              <a:t>Sorafenib</a:t>
            </a:r>
            <a:endParaRPr lang="en-US" sz="1400" b="1" dirty="0"/>
          </a:p>
        </p:txBody>
      </p:sp>
      <p:sp>
        <p:nvSpPr>
          <p:cNvPr id="133186" name="Text Box 68"/>
          <p:cNvSpPr txBox="1">
            <a:spLocks noChangeArrowheads="1"/>
          </p:cNvSpPr>
          <p:nvPr/>
        </p:nvSpPr>
        <p:spPr bwMode="auto">
          <a:xfrm>
            <a:off x="1955800" y="4410076"/>
            <a:ext cx="191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 dirty="0" err="1" smtClean="0"/>
              <a:t>Fārnesiltransferāzes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inhibitori</a:t>
            </a:r>
            <a:r>
              <a:rPr lang="en-US" sz="1200" b="1" dirty="0" smtClean="0"/>
              <a:t> (FTIs)</a:t>
            </a:r>
            <a:endParaRPr lang="en-US" sz="1200" b="1" dirty="0"/>
          </a:p>
        </p:txBody>
      </p:sp>
      <p:sp>
        <p:nvSpPr>
          <p:cNvPr id="133187" name="Text Box 69"/>
          <p:cNvSpPr txBox="1">
            <a:spLocks noChangeArrowheads="1"/>
          </p:cNvSpPr>
          <p:nvPr/>
        </p:nvSpPr>
        <p:spPr bwMode="auto">
          <a:xfrm>
            <a:off x="5373687" y="4039658"/>
            <a:ext cx="161978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1" dirty="0" err="1" smtClean="0"/>
              <a:t>Tirozīna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kināžu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inhibitori</a:t>
            </a:r>
            <a:r>
              <a:rPr lang="en-US" sz="1200" b="1" dirty="0" smtClean="0"/>
              <a:t>  (TKIs)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 smtClean="0"/>
              <a:t>Erlotinib</a:t>
            </a:r>
            <a:endParaRPr lang="en-US" sz="1400" b="1" dirty="0"/>
          </a:p>
        </p:txBody>
      </p:sp>
      <p:sp>
        <p:nvSpPr>
          <p:cNvPr id="133188" name="AutoShape 70"/>
          <p:cNvSpPr>
            <a:spLocks noChangeArrowheads="1"/>
          </p:cNvSpPr>
          <p:nvPr/>
        </p:nvSpPr>
        <p:spPr bwMode="auto">
          <a:xfrm rot="5400000">
            <a:off x="7240588" y="2062162"/>
            <a:ext cx="215900" cy="358775"/>
          </a:xfrm>
          <a:prstGeom prst="moon">
            <a:avLst>
              <a:gd name="adj" fmla="val 2977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9" name="Text Box 71"/>
          <p:cNvSpPr txBox="1">
            <a:spLocks noChangeArrowheads="1"/>
          </p:cNvSpPr>
          <p:nvPr/>
        </p:nvSpPr>
        <p:spPr bwMode="auto">
          <a:xfrm>
            <a:off x="2416175" y="11255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sz="1800">
              <a:latin typeface="Times New Roman" charset="0"/>
            </a:endParaRPr>
          </a:p>
        </p:txBody>
      </p:sp>
      <p:sp>
        <p:nvSpPr>
          <p:cNvPr id="133190" name="Line 72"/>
          <p:cNvSpPr>
            <a:spLocks noChangeShapeType="1"/>
          </p:cNvSpPr>
          <p:nvPr/>
        </p:nvSpPr>
        <p:spPr bwMode="auto">
          <a:xfrm>
            <a:off x="7291388" y="1492250"/>
            <a:ext cx="0" cy="488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3"/>
          <p:cNvSpPr>
            <a:spLocks noChangeShapeType="1"/>
          </p:cNvSpPr>
          <p:nvPr/>
        </p:nvSpPr>
        <p:spPr bwMode="auto">
          <a:xfrm>
            <a:off x="7181850" y="1985963"/>
            <a:ext cx="215900" cy="15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Rectangle 74"/>
          <p:cNvSpPr>
            <a:spLocks noChangeArrowheads="1"/>
          </p:cNvSpPr>
          <p:nvPr/>
        </p:nvSpPr>
        <p:spPr bwMode="auto">
          <a:xfrm>
            <a:off x="904875" y="2565400"/>
            <a:ext cx="142875" cy="13668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3" name="Rectangle 75"/>
          <p:cNvSpPr>
            <a:spLocks noChangeArrowheads="1"/>
          </p:cNvSpPr>
          <p:nvPr/>
        </p:nvSpPr>
        <p:spPr bwMode="auto">
          <a:xfrm>
            <a:off x="833438" y="3500438"/>
            <a:ext cx="274637" cy="31273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4" name="Line 76"/>
          <p:cNvSpPr>
            <a:spLocks noChangeShapeType="1"/>
          </p:cNvSpPr>
          <p:nvPr/>
        </p:nvSpPr>
        <p:spPr bwMode="auto">
          <a:xfrm>
            <a:off x="1363663" y="4249738"/>
            <a:ext cx="95250" cy="34131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5" name="Line 77"/>
          <p:cNvSpPr>
            <a:spLocks noChangeShapeType="1"/>
          </p:cNvSpPr>
          <p:nvPr/>
        </p:nvSpPr>
        <p:spPr bwMode="auto">
          <a:xfrm flipH="1">
            <a:off x="635000" y="4087813"/>
            <a:ext cx="120650" cy="3857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8"/>
          <p:cNvSpPr>
            <a:spLocks noChangeShapeType="1"/>
          </p:cNvSpPr>
          <p:nvPr/>
        </p:nvSpPr>
        <p:spPr bwMode="auto">
          <a:xfrm>
            <a:off x="655638" y="4040188"/>
            <a:ext cx="228600" cy="76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Text Box 79"/>
          <p:cNvSpPr txBox="1">
            <a:spLocks noChangeArrowheads="1"/>
          </p:cNvSpPr>
          <p:nvPr/>
        </p:nvSpPr>
        <p:spPr bwMode="auto">
          <a:xfrm>
            <a:off x="6747933" y="1080558"/>
            <a:ext cx="1429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smtClean="0"/>
              <a:t>MMP </a:t>
            </a:r>
            <a:r>
              <a:rPr lang="en-US" sz="1400" b="1" dirty="0" err="1" smtClean="0"/>
              <a:t>inhibitori</a:t>
            </a:r>
            <a:endParaRPr lang="en-US" sz="1400" b="1" dirty="0"/>
          </a:p>
        </p:txBody>
      </p:sp>
      <p:sp>
        <p:nvSpPr>
          <p:cNvPr id="133198" name="Rectangle 80"/>
          <p:cNvSpPr>
            <a:spLocks noChangeArrowheads="1"/>
          </p:cNvSpPr>
          <p:nvPr/>
        </p:nvSpPr>
        <p:spPr bwMode="auto">
          <a:xfrm>
            <a:off x="7169150" y="2781300"/>
            <a:ext cx="1428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9" name="Rectangle 81"/>
          <p:cNvSpPr>
            <a:spLocks noChangeArrowheads="1"/>
          </p:cNvSpPr>
          <p:nvPr/>
        </p:nvSpPr>
        <p:spPr bwMode="auto">
          <a:xfrm>
            <a:off x="7396163" y="2768600"/>
            <a:ext cx="14287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0" name="Freeform 82"/>
          <p:cNvSpPr>
            <a:spLocks/>
          </p:cNvSpPr>
          <p:nvPr/>
        </p:nvSpPr>
        <p:spPr bwMode="auto">
          <a:xfrm>
            <a:off x="6808788" y="2565400"/>
            <a:ext cx="1016000" cy="203200"/>
          </a:xfrm>
          <a:custGeom>
            <a:avLst/>
            <a:gdLst>
              <a:gd name="T0" fmla="*/ 0 w 640"/>
              <a:gd name="T1" fmla="*/ 174625 h 128"/>
              <a:gd name="T2" fmla="*/ 160338 w 640"/>
              <a:gd name="T3" fmla="*/ 131763 h 128"/>
              <a:gd name="T4" fmla="*/ 304800 w 640"/>
              <a:gd name="T5" fmla="*/ 58738 h 128"/>
              <a:gd name="T6" fmla="*/ 493713 w 640"/>
              <a:gd name="T7" fmla="*/ 73025 h 128"/>
              <a:gd name="T8" fmla="*/ 623888 w 640"/>
              <a:gd name="T9" fmla="*/ 0 h 128"/>
              <a:gd name="T10" fmla="*/ 842963 w 640"/>
              <a:gd name="T11" fmla="*/ 15875 h 128"/>
              <a:gd name="T12" fmla="*/ 1016000 w 640"/>
              <a:gd name="T13" fmla="*/ 58738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0"/>
              <a:gd name="T22" fmla="*/ 0 h 128"/>
              <a:gd name="T23" fmla="*/ 640 w 6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0" h="128">
                <a:moveTo>
                  <a:pt x="0" y="110"/>
                </a:moveTo>
                <a:cubicBezTo>
                  <a:pt x="57" y="128"/>
                  <a:pt x="59" y="113"/>
                  <a:pt x="101" y="83"/>
                </a:cubicBezTo>
                <a:cubicBezTo>
                  <a:pt x="127" y="64"/>
                  <a:pt x="162" y="47"/>
                  <a:pt x="192" y="37"/>
                </a:cubicBezTo>
                <a:cubicBezTo>
                  <a:pt x="238" y="46"/>
                  <a:pt x="266" y="57"/>
                  <a:pt x="311" y="46"/>
                </a:cubicBezTo>
                <a:cubicBezTo>
                  <a:pt x="374" y="5"/>
                  <a:pt x="345" y="18"/>
                  <a:pt x="393" y="0"/>
                </a:cubicBezTo>
                <a:cubicBezTo>
                  <a:pt x="474" y="28"/>
                  <a:pt x="429" y="21"/>
                  <a:pt x="531" y="10"/>
                </a:cubicBezTo>
                <a:cubicBezTo>
                  <a:pt x="558" y="17"/>
                  <a:pt x="622" y="55"/>
                  <a:pt x="640" y="3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1" name="Freeform 83"/>
          <p:cNvSpPr>
            <a:spLocks/>
          </p:cNvSpPr>
          <p:nvPr/>
        </p:nvSpPr>
        <p:spPr bwMode="auto">
          <a:xfrm>
            <a:off x="6808788" y="2492375"/>
            <a:ext cx="987425" cy="115888"/>
          </a:xfrm>
          <a:custGeom>
            <a:avLst/>
            <a:gdLst>
              <a:gd name="T0" fmla="*/ 0 w 622"/>
              <a:gd name="T1" fmla="*/ 101600 h 73"/>
              <a:gd name="T2" fmla="*/ 115888 w 622"/>
              <a:gd name="T3" fmla="*/ 87313 h 73"/>
              <a:gd name="T4" fmla="*/ 174625 w 622"/>
              <a:gd name="T5" fmla="*/ 57150 h 73"/>
              <a:gd name="T6" fmla="*/ 304800 w 622"/>
              <a:gd name="T7" fmla="*/ 115888 h 73"/>
              <a:gd name="T8" fmla="*/ 508000 w 622"/>
              <a:gd name="T9" fmla="*/ 87313 h 73"/>
              <a:gd name="T10" fmla="*/ 682625 w 622"/>
              <a:gd name="T11" fmla="*/ 57150 h 73"/>
              <a:gd name="T12" fmla="*/ 769938 w 622"/>
              <a:gd name="T13" fmla="*/ 28575 h 73"/>
              <a:gd name="T14" fmla="*/ 827088 w 622"/>
              <a:gd name="T15" fmla="*/ 0 h 73"/>
              <a:gd name="T16" fmla="*/ 914400 w 622"/>
              <a:gd name="T17" fmla="*/ 28575 h 73"/>
              <a:gd name="T18" fmla="*/ 987425 w 622"/>
              <a:gd name="T19" fmla="*/ 42863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2"/>
              <a:gd name="T31" fmla="*/ 0 h 73"/>
              <a:gd name="T32" fmla="*/ 622 w 622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2" h="73">
                <a:moveTo>
                  <a:pt x="0" y="64"/>
                </a:moveTo>
                <a:cubicBezTo>
                  <a:pt x="24" y="61"/>
                  <a:pt x="49" y="61"/>
                  <a:pt x="73" y="55"/>
                </a:cubicBezTo>
                <a:cubicBezTo>
                  <a:pt x="86" y="52"/>
                  <a:pt x="96" y="36"/>
                  <a:pt x="110" y="36"/>
                </a:cubicBezTo>
                <a:cubicBezTo>
                  <a:pt x="120" y="36"/>
                  <a:pt x="180" y="67"/>
                  <a:pt x="192" y="73"/>
                </a:cubicBezTo>
                <a:cubicBezTo>
                  <a:pt x="261" y="62"/>
                  <a:pt x="255" y="42"/>
                  <a:pt x="320" y="55"/>
                </a:cubicBezTo>
                <a:cubicBezTo>
                  <a:pt x="368" y="30"/>
                  <a:pt x="376" y="25"/>
                  <a:pt x="430" y="36"/>
                </a:cubicBezTo>
                <a:cubicBezTo>
                  <a:pt x="448" y="30"/>
                  <a:pt x="467" y="25"/>
                  <a:pt x="485" y="18"/>
                </a:cubicBezTo>
                <a:cubicBezTo>
                  <a:pt x="497" y="13"/>
                  <a:pt x="508" y="0"/>
                  <a:pt x="521" y="0"/>
                </a:cubicBezTo>
                <a:cubicBezTo>
                  <a:pt x="540" y="0"/>
                  <a:pt x="576" y="18"/>
                  <a:pt x="576" y="18"/>
                </a:cubicBezTo>
                <a:cubicBezTo>
                  <a:pt x="612" y="6"/>
                  <a:pt x="597" y="2"/>
                  <a:pt x="622" y="2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2" name="Freeform 84"/>
          <p:cNvSpPr>
            <a:spLocks/>
          </p:cNvSpPr>
          <p:nvPr/>
        </p:nvSpPr>
        <p:spPr bwMode="auto">
          <a:xfrm>
            <a:off x="6808788" y="2636838"/>
            <a:ext cx="987425" cy="115887"/>
          </a:xfrm>
          <a:custGeom>
            <a:avLst/>
            <a:gdLst>
              <a:gd name="T0" fmla="*/ 0 w 622"/>
              <a:gd name="T1" fmla="*/ 101600 h 73"/>
              <a:gd name="T2" fmla="*/ 115888 w 622"/>
              <a:gd name="T3" fmla="*/ 87312 h 73"/>
              <a:gd name="T4" fmla="*/ 174625 w 622"/>
              <a:gd name="T5" fmla="*/ 57150 h 73"/>
              <a:gd name="T6" fmla="*/ 304800 w 622"/>
              <a:gd name="T7" fmla="*/ 115887 h 73"/>
              <a:gd name="T8" fmla="*/ 508000 w 622"/>
              <a:gd name="T9" fmla="*/ 87312 h 73"/>
              <a:gd name="T10" fmla="*/ 682625 w 622"/>
              <a:gd name="T11" fmla="*/ 57150 h 73"/>
              <a:gd name="T12" fmla="*/ 769938 w 622"/>
              <a:gd name="T13" fmla="*/ 28575 h 73"/>
              <a:gd name="T14" fmla="*/ 827088 w 622"/>
              <a:gd name="T15" fmla="*/ 0 h 73"/>
              <a:gd name="T16" fmla="*/ 914400 w 622"/>
              <a:gd name="T17" fmla="*/ 28575 h 73"/>
              <a:gd name="T18" fmla="*/ 987425 w 622"/>
              <a:gd name="T19" fmla="*/ 42862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2"/>
              <a:gd name="T31" fmla="*/ 0 h 73"/>
              <a:gd name="T32" fmla="*/ 622 w 622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2" h="73">
                <a:moveTo>
                  <a:pt x="0" y="64"/>
                </a:moveTo>
                <a:cubicBezTo>
                  <a:pt x="24" y="61"/>
                  <a:pt x="49" y="61"/>
                  <a:pt x="73" y="55"/>
                </a:cubicBezTo>
                <a:cubicBezTo>
                  <a:pt x="86" y="52"/>
                  <a:pt x="96" y="36"/>
                  <a:pt x="110" y="36"/>
                </a:cubicBezTo>
                <a:cubicBezTo>
                  <a:pt x="120" y="36"/>
                  <a:pt x="180" y="67"/>
                  <a:pt x="192" y="73"/>
                </a:cubicBezTo>
                <a:cubicBezTo>
                  <a:pt x="261" y="62"/>
                  <a:pt x="255" y="42"/>
                  <a:pt x="320" y="55"/>
                </a:cubicBezTo>
                <a:cubicBezTo>
                  <a:pt x="368" y="30"/>
                  <a:pt x="376" y="25"/>
                  <a:pt x="430" y="36"/>
                </a:cubicBezTo>
                <a:cubicBezTo>
                  <a:pt x="448" y="30"/>
                  <a:pt x="467" y="25"/>
                  <a:pt x="485" y="18"/>
                </a:cubicBezTo>
                <a:cubicBezTo>
                  <a:pt x="497" y="13"/>
                  <a:pt x="508" y="0"/>
                  <a:pt x="521" y="0"/>
                </a:cubicBezTo>
                <a:cubicBezTo>
                  <a:pt x="540" y="0"/>
                  <a:pt x="576" y="18"/>
                  <a:pt x="576" y="18"/>
                </a:cubicBezTo>
                <a:cubicBezTo>
                  <a:pt x="612" y="6"/>
                  <a:pt x="597" y="2"/>
                  <a:pt x="622" y="2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3" name="AutoShape 85"/>
          <p:cNvSpPr>
            <a:spLocks noChangeArrowheads="1"/>
          </p:cNvSpPr>
          <p:nvPr/>
        </p:nvSpPr>
        <p:spPr bwMode="auto">
          <a:xfrm rot="5400000">
            <a:off x="8032751" y="3933825"/>
            <a:ext cx="215900" cy="358775"/>
          </a:xfrm>
          <a:prstGeom prst="moon">
            <a:avLst>
              <a:gd name="adj" fmla="val 2977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4" name="Oval 86"/>
          <p:cNvSpPr>
            <a:spLocks noChangeArrowheads="1"/>
          </p:cNvSpPr>
          <p:nvPr/>
        </p:nvSpPr>
        <p:spPr bwMode="auto">
          <a:xfrm>
            <a:off x="8069263" y="3851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5" name="Text Box 87"/>
          <p:cNvSpPr txBox="1">
            <a:spLocks noChangeArrowheads="1"/>
          </p:cNvSpPr>
          <p:nvPr/>
        </p:nvSpPr>
        <p:spPr bwMode="auto">
          <a:xfrm>
            <a:off x="7145868" y="4437063"/>
            <a:ext cx="18235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smtClean="0">
                <a:solidFill>
                  <a:srgbClr val="99FF33"/>
                </a:solidFill>
              </a:rPr>
              <a:t>Pro – </a:t>
            </a:r>
            <a:r>
              <a:rPr lang="en-US" sz="1400" b="1" dirty="0" err="1" smtClean="0">
                <a:solidFill>
                  <a:srgbClr val="99FF33"/>
                </a:solidFill>
              </a:rPr>
              <a:t>matricas</a:t>
            </a:r>
            <a:r>
              <a:rPr lang="en-US" sz="1400" b="1" dirty="0" smtClean="0">
                <a:solidFill>
                  <a:srgbClr val="99FF33"/>
                </a:solidFill>
              </a:rPr>
              <a:t> </a:t>
            </a:r>
            <a:r>
              <a:rPr lang="en-US" sz="1400" b="1" dirty="0" err="1" smtClean="0">
                <a:solidFill>
                  <a:srgbClr val="99FF33"/>
                </a:solidFill>
              </a:rPr>
              <a:t>metalloproteināzes</a:t>
            </a:r>
            <a:r>
              <a:rPr lang="en-US" sz="1400" b="1" dirty="0" smtClean="0">
                <a:solidFill>
                  <a:srgbClr val="99FF33"/>
                </a:solidFill>
              </a:rPr>
              <a:t> (MMP)</a:t>
            </a:r>
            <a:endParaRPr lang="en-US" sz="1400" b="1" dirty="0">
              <a:solidFill>
                <a:srgbClr val="99FF33"/>
              </a:solidFill>
            </a:endParaRPr>
          </a:p>
        </p:txBody>
      </p:sp>
      <p:sp>
        <p:nvSpPr>
          <p:cNvPr id="133206" name="Text Box 88"/>
          <p:cNvSpPr txBox="1">
            <a:spLocks noChangeArrowheads="1"/>
          </p:cNvSpPr>
          <p:nvPr/>
        </p:nvSpPr>
        <p:spPr bwMode="auto">
          <a:xfrm>
            <a:off x="369359" y="178330"/>
            <a:ext cx="8983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500" b="1" dirty="0" err="1" smtClean="0">
                <a:solidFill>
                  <a:schemeClr val="tx2"/>
                </a:solidFill>
              </a:rPr>
              <a:t>Mērķi</a:t>
            </a:r>
            <a:r>
              <a:rPr lang="en-US" sz="3500" b="1" dirty="0" smtClean="0">
                <a:solidFill>
                  <a:schemeClr val="tx2"/>
                </a:solidFill>
              </a:rPr>
              <a:t> un </a:t>
            </a:r>
            <a:r>
              <a:rPr lang="en-US" sz="3500" b="1" dirty="0" err="1" smtClean="0">
                <a:solidFill>
                  <a:schemeClr val="tx2"/>
                </a:solidFill>
              </a:rPr>
              <a:t>līdzekļi</a:t>
            </a:r>
            <a:endParaRPr lang="en-US" sz="3500" b="1" dirty="0">
              <a:solidFill>
                <a:schemeClr val="tx2"/>
              </a:solidFill>
            </a:endParaRPr>
          </a:p>
        </p:txBody>
      </p:sp>
      <p:sp>
        <p:nvSpPr>
          <p:cNvPr id="133207" name="Text Box 89"/>
          <p:cNvSpPr txBox="1">
            <a:spLocks noChangeArrowheads="1"/>
          </p:cNvSpPr>
          <p:nvPr/>
        </p:nvSpPr>
        <p:spPr bwMode="auto">
          <a:xfrm>
            <a:off x="3352800" y="4868863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 err="1"/>
              <a:t>Src</a:t>
            </a:r>
            <a:r>
              <a:rPr lang="en-US" sz="1400" b="1" dirty="0"/>
              <a:t>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sark</a:t>
            </a:r>
            <a:r>
              <a:rPr lang="en-US" sz="1400" b="1" dirty="0" smtClean="0"/>
              <a:t>) </a:t>
            </a:r>
            <a:r>
              <a:rPr lang="en-US" sz="1400" b="1" dirty="0" err="1" smtClean="0"/>
              <a:t>inhibitori</a:t>
            </a:r>
            <a:endParaRPr lang="en-US" sz="1400" b="1" dirty="0"/>
          </a:p>
        </p:txBody>
      </p:sp>
      <p:grpSp>
        <p:nvGrpSpPr>
          <p:cNvPr id="133208" name="Group 90"/>
          <p:cNvGrpSpPr>
            <a:grpSpLocks/>
          </p:cNvGrpSpPr>
          <p:nvPr/>
        </p:nvGrpSpPr>
        <p:grpSpPr bwMode="auto">
          <a:xfrm>
            <a:off x="1042988" y="5783263"/>
            <a:ext cx="6640512" cy="1071562"/>
            <a:chOff x="427" y="3643"/>
            <a:chExt cx="4183" cy="675"/>
          </a:xfrm>
        </p:grpSpPr>
        <p:sp>
          <p:nvSpPr>
            <p:cNvPr id="133209" name="Freeform 91"/>
            <p:cNvSpPr>
              <a:spLocks/>
            </p:cNvSpPr>
            <p:nvPr/>
          </p:nvSpPr>
          <p:spPr bwMode="auto">
            <a:xfrm>
              <a:off x="427" y="3643"/>
              <a:ext cx="3555" cy="675"/>
            </a:xfrm>
            <a:custGeom>
              <a:avLst/>
              <a:gdLst>
                <a:gd name="T0" fmla="*/ 0 w 3555"/>
                <a:gd name="T1" fmla="*/ 675 h 675"/>
                <a:gd name="T2" fmla="*/ 3 w 3555"/>
                <a:gd name="T3" fmla="*/ 631 h 675"/>
                <a:gd name="T4" fmla="*/ 27 w 3555"/>
                <a:gd name="T5" fmla="*/ 571 h 675"/>
                <a:gd name="T6" fmla="*/ 60 w 3555"/>
                <a:gd name="T7" fmla="*/ 514 h 675"/>
                <a:gd name="T8" fmla="*/ 139 w 3555"/>
                <a:gd name="T9" fmla="*/ 430 h 675"/>
                <a:gd name="T10" fmla="*/ 207 w 3555"/>
                <a:gd name="T11" fmla="*/ 384 h 675"/>
                <a:gd name="T12" fmla="*/ 324 w 3555"/>
                <a:gd name="T13" fmla="*/ 315 h 675"/>
                <a:gd name="T14" fmla="*/ 485 w 3555"/>
                <a:gd name="T15" fmla="*/ 243 h 675"/>
                <a:gd name="T16" fmla="*/ 586 w 3555"/>
                <a:gd name="T17" fmla="*/ 207 h 675"/>
                <a:gd name="T18" fmla="*/ 696 w 3555"/>
                <a:gd name="T19" fmla="*/ 171 h 675"/>
                <a:gd name="T20" fmla="*/ 775 w 3555"/>
                <a:gd name="T21" fmla="*/ 149 h 675"/>
                <a:gd name="T22" fmla="*/ 847 w 3555"/>
                <a:gd name="T23" fmla="*/ 132 h 675"/>
                <a:gd name="T24" fmla="*/ 963 w 3555"/>
                <a:gd name="T25" fmla="*/ 106 h 675"/>
                <a:gd name="T26" fmla="*/ 1087 w 3555"/>
                <a:gd name="T27" fmla="*/ 84 h 675"/>
                <a:gd name="T28" fmla="*/ 1227 w 3555"/>
                <a:gd name="T29" fmla="*/ 60 h 675"/>
                <a:gd name="T30" fmla="*/ 1351 w 3555"/>
                <a:gd name="T31" fmla="*/ 43 h 675"/>
                <a:gd name="T32" fmla="*/ 1503 w 3555"/>
                <a:gd name="T33" fmla="*/ 24 h 675"/>
                <a:gd name="T34" fmla="*/ 1666 w 3555"/>
                <a:gd name="T35" fmla="*/ 12 h 675"/>
                <a:gd name="T36" fmla="*/ 1855 w 3555"/>
                <a:gd name="T37" fmla="*/ 3 h 675"/>
                <a:gd name="T38" fmla="*/ 2033 w 3555"/>
                <a:gd name="T39" fmla="*/ 0 h 675"/>
                <a:gd name="T40" fmla="*/ 2321 w 3555"/>
                <a:gd name="T41" fmla="*/ 3 h 675"/>
                <a:gd name="T42" fmla="*/ 2479 w 3555"/>
                <a:gd name="T43" fmla="*/ 10 h 675"/>
                <a:gd name="T44" fmla="*/ 2676 w 3555"/>
                <a:gd name="T45" fmla="*/ 24 h 675"/>
                <a:gd name="T46" fmla="*/ 2904 w 3555"/>
                <a:gd name="T47" fmla="*/ 51 h 675"/>
                <a:gd name="T48" fmla="*/ 3065 w 3555"/>
                <a:gd name="T49" fmla="*/ 77 h 675"/>
                <a:gd name="T50" fmla="*/ 3334 w 3555"/>
                <a:gd name="T51" fmla="*/ 132 h 675"/>
                <a:gd name="T52" fmla="*/ 3420 w 3555"/>
                <a:gd name="T53" fmla="*/ 156 h 675"/>
                <a:gd name="T54" fmla="*/ 3555 w 3555"/>
                <a:gd name="T55" fmla="*/ 192 h 67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55"/>
                <a:gd name="T85" fmla="*/ 0 h 675"/>
                <a:gd name="T86" fmla="*/ 3555 w 3555"/>
                <a:gd name="T87" fmla="*/ 675 h 67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55" h="675">
                  <a:moveTo>
                    <a:pt x="0" y="675"/>
                  </a:moveTo>
                  <a:lnTo>
                    <a:pt x="3" y="631"/>
                  </a:lnTo>
                  <a:lnTo>
                    <a:pt x="27" y="571"/>
                  </a:lnTo>
                  <a:lnTo>
                    <a:pt x="60" y="514"/>
                  </a:lnTo>
                  <a:lnTo>
                    <a:pt x="139" y="430"/>
                  </a:lnTo>
                  <a:lnTo>
                    <a:pt x="207" y="384"/>
                  </a:lnTo>
                  <a:lnTo>
                    <a:pt x="324" y="315"/>
                  </a:lnTo>
                  <a:lnTo>
                    <a:pt x="485" y="243"/>
                  </a:lnTo>
                  <a:lnTo>
                    <a:pt x="586" y="207"/>
                  </a:lnTo>
                  <a:lnTo>
                    <a:pt x="696" y="171"/>
                  </a:lnTo>
                  <a:lnTo>
                    <a:pt x="775" y="149"/>
                  </a:lnTo>
                  <a:lnTo>
                    <a:pt x="847" y="132"/>
                  </a:lnTo>
                  <a:lnTo>
                    <a:pt x="963" y="106"/>
                  </a:lnTo>
                  <a:lnTo>
                    <a:pt x="1087" y="84"/>
                  </a:lnTo>
                  <a:lnTo>
                    <a:pt x="1227" y="60"/>
                  </a:lnTo>
                  <a:lnTo>
                    <a:pt x="1351" y="43"/>
                  </a:lnTo>
                  <a:lnTo>
                    <a:pt x="1503" y="24"/>
                  </a:lnTo>
                  <a:lnTo>
                    <a:pt x="1666" y="12"/>
                  </a:lnTo>
                  <a:lnTo>
                    <a:pt x="1855" y="3"/>
                  </a:lnTo>
                  <a:lnTo>
                    <a:pt x="2033" y="0"/>
                  </a:lnTo>
                  <a:lnTo>
                    <a:pt x="2321" y="3"/>
                  </a:lnTo>
                  <a:lnTo>
                    <a:pt x="2479" y="10"/>
                  </a:lnTo>
                  <a:lnTo>
                    <a:pt x="2676" y="24"/>
                  </a:lnTo>
                  <a:lnTo>
                    <a:pt x="2904" y="51"/>
                  </a:lnTo>
                  <a:lnTo>
                    <a:pt x="3065" y="77"/>
                  </a:lnTo>
                  <a:lnTo>
                    <a:pt x="3334" y="132"/>
                  </a:lnTo>
                  <a:lnTo>
                    <a:pt x="3420" y="156"/>
                  </a:lnTo>
                  <a:lnTo>
                    <a:pt x="3555" y="19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0" name="Freeform 92"/>
            <p:cNvSpPr>
              <a:spLocks/>
            </p:cNvSpPr>
            <p:nvPr/>
          </p:nvSpPr>
          <p:spPr bwMode="auto">
            <a:xfrm>
              <a:off x="3979" y="3834"/>
              <a:ext cx="631" cy="482"/>
            </a:xfrm>
            <a:custGeom>
              <a:avLst/>
              <a:gdLst>
                <a:gd name="T0" fmla="*/ 0 w 631"/>
                <a:gd name="T1" fmla="*/ 0 h 482"/>
                <a:gd name="T2" fmla="*/ 105 w 631"/>
                <a:gd name="T3" fmla="*/ 38 h 482"/>
                <a:gd name="T4" fmla="*/ 220 w 631"/>
                <a:gd name="T5" fmla="*/ 86 h 482"/>
                <a:gd name="T6" fmla="*/ 357 w 631"/>
                <a:gd name="T7" fmla="*/ 158 h 482"/>
                <a:gd name="T8" fmla="*/ 463 w 631"/>
                <a:gd name="T9" fmla="*/ 230 h 482"/>
                <a:gd name="T10" fmla="*/ 544 w 631"/>
                <a:gd name="T11" fmla="*/ 305 h 482"/>
                <a:gd name="T12" fmla="*/ 580 w 631"/>
                <a:gd name="T13" fmla="*/ 345 h 482"/>
                <a:gd name="T14" fmla="*/ 612 w 631"/>
                <a:gd name="T15" fmla="*/ 410 h 482"/>
                <a:gd name="T16" fmla="*/ 631 w 631"/>
                <a:gd name="T17" fmla="*/ 482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482"/>
                <a:gd name="T29" fmla="*/ 631 w 631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482">
                  <a:moveTo>
                    <a:pt x="0" y="0"/>
                  </a:moveTo>
                  <a:lnTo>
                    <a:pt x="105" y="38"/>
                  </a:lnTo>
                  <a:lnTo>
                    <a:pt x="220" y="86"/>
                  </a:lnTo>
                  <a:lnTo>
                    <a:pt x="357" y="158"/>
                  </a:lnTo>
                  <a:lnTo>
                    <a:pt x="463" y="230"/>
                  </a:lnTo>
                  <a:lnTo>
                    <a:pt x="544" y="305"/>
                  </a:lnTo>
                  <a:lnTo>
                    <a:pt x="580" y="345"/>
                  </a:lnTo>
                  <a:lnTo>
                    <a:pt x="612" y="410"/>
                  </a:lnTo>
                  <a:lnTo>
                    <a:pt x="631" y="4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45466" y="855133"/>
            <a:ext cx="198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Augšanas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faktoru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ligands (EGF, VEGF)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865" y="1634067"/>
            <a:ext cx="1397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5AAACE"/>
                </a:solidFill>
              </a:rPr>
              <a:t>Tirozīnkināžu</a:t>
            </a:r>
            <a:r>
              <a:rPr lang="en-US" sz="1400" b="1" dirty="0" smtClean="0">
                <a:solidFill>
                  <a:srgbClr val="5AAACE"/>
                </a:solidFill>
              </a:rPr>
              <a:t> </a:t>
            </a:r>
            <a:r>
              <a:rPr lang="en-US" sz="1400" b="1" dirty="0" err="1" smtClean="0">
                <a:solidFill>
                  <a:srgbClr val="5AAACE"/>
                </a:solidFill>
              </a:rPr>
              <a:t>receptori</a:t>
            </a:r>
            <a:r>
              <a:rPr lang="en-US" sz="1400" b="1" dirty="0" smtClean="0">
                <a:solidFill>
                  <a:srgbClr val="5AAACE"/>
                </a:solidFill>
              </a:rPr>
              <a:t> (EGFR, VEGFR)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50250" y="93608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24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382588" y="133350"/>
            <a:ext cx="8464550" cy="110331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Calibri" charset="0"/>
              </a:rPr>
              <a:t>Mēŗķa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terapija</a:t>
            </a:r>
            <a:r>
              <a:rPr lang="en-US" dirty="0" smtClean="0">
                <a:latin typeface="Arial" charset="0"/>
                <a:cs typeface="Calibri" charset="0"/>
              </a:rPr>
              <a:t>: </a:t>
            </a:r>
            <a:br>
              <a:rPr lang="en-US" dirty="0" smtClean="0">
                <a:latin typeface="Arial" charset="0"/>
                <a:cs typeface="Calibri" charset="0"/>
              </a:rPr>
            </a:br>
            <a:r>
              <a:rPr lang="en-US" dirty="0" err="1" smtClean="0">
                <a:latin typeface="Arial" charset="0"/>
                <a:cs typeface="Calibri" charset="0"/>
              </a:rPr>
              <a:t>vājie</a:t>
            </a:r>
            <a:r>
              <a:rPr lang="en-US" dirty="0" smtClean="0">
                <a:latin typeface="Arial" charset="0"/>
                <a:cs typeface="Calibri" charset="0"/>
              </a:rPr>
              <a:t> III f. </a:t>
            </a:r>
            <a:r>
              <a:rPr lang="en-US" dirty="0" err="1" smtClean="0">
                <a:latin typeface="Arial" charset="0"/>
                <a:cs typeface="Calibri" charset="0"/>
              </a:rPr>
              <a:t>pētījumu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r>
              <a:rPr lang="en-US" dirty="0" err="1" smtClean="0">
                <a:latin typeface="Arial" charset="0"/>
                <a:cs typeface="Calibri" charset="0"/>
              </a:rPr>
              <a:t>rezultāti</a:t>
            </a:r>
            <a:r>
              <a:rPr lang="en-US" dirty="0" smtClean="0">
                <a:latin typeface="Arial" charset="0"/>
                <a:cs typeface="Calibri" charset="0"/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graphicFrame>
        <p:nvGraphicFramePr>
          <p:cNvPr id="765033" name="Group 10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9188854"/>
              </p:ext>
            </p:extLst>
          </p:nvPr>
        </p:nvGraphicFramePr>
        <p:xfrm>
          <a:off x="374122" y="1781175"/>
          <a:ext cx="8472487" cy="39319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1872"/>
                <a:gridCol w="2005385"/>
                <a:gridCol w="1232419"/>
                <a:gridCol w="1692606"/>
                <a:gridCol w="1850205"/>
              </a:tblGrid>
              <a:tr h="3657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Medikaments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Darbības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mehānisms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Pacientu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sk.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Vidējā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dzīvildze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mēn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Gemcitabīns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GEM +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medikaments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Marimastat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Matrix metalloproteinase inhibitor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Tipifarnib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Farnesyl transferase inhibitor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688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Erlotinib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Oral TKI, EGFR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569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5.9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Bevacizumab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mAb, VEGF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5.7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Cetuximab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mAb, EGFR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735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6.5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08" name="Text Box 11"/>
          <p:cNvSpPr txBox="1">
            <a:spLocks noChangeArrowheads="1"/>
          </p:cNvSpPr>
          <p:nvPr/>
        </p:nvSpPr>
        <p:spPr bwMode="auto">
          <a:xfrm>
            <a:off x="285750" y="6388768"/>
            <a:ext cx="8561388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200" i="1" dirty="0" err="1">
                <a:solidFill>
                  <a:schemeClr val="bg2"/>
                </a:solidFill>
              </a:rPr>
              <a:t>Bayraktar</a:t>
            </a:r>
            <a:r>
              <a:rPr lang="en-US" sz="1200" i="1" dirty="0">
                <a:solidFill>
                  <a:schemeClr val="bg2"/>
                </a:solidFill>
              </a:rPr>
              <a:t> S, et al. Mount Sinai J Med. 2010;77:606-619. </a:t>
            </a:r>
            <a:endParaRPr lang="en-GB" sz="1200" i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69" y="105704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25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23" y="122436"/>
            <a:ext cx="8464550" cy="1103313"/>
          </a:xfrm>
        </p:spPr>
        <p:txBody>
          <a:bodyPr/>
          <a:lstStyle/>
          <a:p>
            <a:r>
              <a:rPr lang="en-US" i="1" dirty="0" err="1" smtClean="0">
                <a:latin typeface="Arial" charset="0"/>
              </a:rPr>
              <a:t>Erlotinib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Tarceva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) – </a:t>
            </a:r>
            <a:r>
              <a:rPr lang="en-US" dirty="0" err="1" smtClean="0">
                <a:latin typeface="Arial" charset="0"/>
              </a:rPr>
              <a:t>pirmais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reģistrētais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mērķa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terapijas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līdzeklis</a:t>
            </a:r>
            <a:r>
              <a:rPr lang="en-US" dirty="0" smtClean="0">
                <a:latin typeface="Arial" charset="0"/>
              </a:rPr>
              <a:t> pie </a:t>
            </a:r>
            <a:r>
              <a:rPr lang="en-US" i="1" dirty="0" smtClean="0">
                <a:latin typeface="Arial" charset="0"/>
              </a:rPr>
              <a:t>pancreas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i="1" dirty="0" smtClean="0">
                <a:latin typeface="Arial" charset="0"/>
              </a:rPr>
              <a:t>CA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94301"/>
            <a:ext cx="8455025" cy="45466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Medikaments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ko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lieto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arī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ne-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sīkšūnu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plaušu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vēzim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Reversibls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tirozīna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kināzes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inhibitors,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kas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darbojas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uz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epidermālo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augšanas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faktora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receptoru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(EGFR).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Ražotājs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: Genentech; Roche</a:t>
            </a:r>
            <a:r>
              <a:rPr lang="en-US" dirty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.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Plaušu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vēža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gadījumā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tas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pagarina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dzīvildzi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par 3.3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mēnešiem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izmaksājot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~ $ 95 000.</a:t>
            </a:r>
          </a:p>
          <a:p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2005 g.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novembrī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FDA,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vēlāk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arī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EMEA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reģistrēja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i="1" dirty="0" err="1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erlotinib</a:t>
            </a:r>
            <a:r>
              <a:rPr lang="en-US" dirty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kombinācijā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ar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gemcitabīnu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lokāli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izplatīta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nerezicējama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vai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metastātiska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pancreas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audzēja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gadījumā</a:t>
            </a:r>
            <a:r>
              <a:rPr lang="en-US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erlotini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4606771"/>
            <a:ext cx="2997199" cy="2251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69" y="105703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26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ight Arrow 28"/>
          <p:cNvSpPr>
            <a:spLocks noChangeArrowheads="1"/>
          </p:cNvSpPr>
          <p:nvPr/>
        </p:nvSpPr>
        <p:spPr bwMode="auto">
          <a:xfrm rot="5400000">
            <a:off x="6346825" y="2301875"/>
            <a:ext cx="293688" cy="192088"/>
          </a:xfrm>
          <a:prstGeom prst="rightArrow">
            <a:avLst>
              <a:gd name="adj1" fmla="val 50000"/>
              <a:gd name="adj2" fmla="val 501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2227" name="Freeform 26"/>
          <p:cNvSpPr>
            <a:spLocks/>
          </p:cNvSpPr>
          <p:nvPr/>
        </p:nvSpPr>
        <p:spPr bwMode="auto">
          <a:xfrm>
            <a:off x="5135563" y="2112963"/>
            <a:ext cx="1055687" cy="57150"/>
          </a:xfrm>
          <a:custGeom>
            <a:avLst/>
            <a:gdLst>
              <a:gd name="T0" fmla="*/ 1070064 w 1054894"/>
              <a:gd name="T1" fmla="*/ 57150 h 57150"/>
              <a:gd name="T2" fmla="*/ 777787 w 1054894"/>
              <a:gd name="T3" fmla="*/ 14287 h 57150"/>
              <a:gd name="T4" fmla="*/ 403386 w 1054894"/>
              <a:gd name="T5" fmla="*/ 0 h 57150"/>
              <a:gd name="T6" fmla="*/ 0 w 1054894"/>
              <a:gd name="T7" fmla="*/ 7144 h 57150"/>
              <a:gd name="T8" fmla="*/ 0 60000 65536"/>
              <a:gd name="T9" fmla="*/ 0 60000 65536"/>
              <a:gd name="T10" fmla="*/ 0 60000 65536"/>
              <a:gd name="T11" fmla="*/ 0 60000 65536"/>
              <a:gd name="T12" fmla="*/ 0 w 1054894"/>
              <a:gd name="T13" fmla="*/ 0 h 57150"/>
              <a:gd name="T14" fmla="*/ 1054894 w 1054894"/>
              <a:gd name="T15" fmla="*/ 57150 h 57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4894" h="57150">
                <a:moveTo>
                  <a:pt x="1054894" y="57150"/>
                </a:moveTo>
                <a:cubicBezTo>
                  <a:pt x="965597" y="40481"/>
                  <a:pt x="876300" y="23812"/>
                  <a:pt x="766763" y="14287"/>
                </a:cubicBezTo>
                <a:cubicBezTo>
                  <a:pt x="657226" y="4762"/>
                  <a:pt x="397669" y="0"/>
                  <a:pt x="397669" y="0"/>
                </a:cubicBezTo>
                <a:lnTo>
                  <a:pt x="0" y="714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28" name="Freeform 27"/>
          <p:cNvSpPr>
            <a:spLocks/>
          </p:cNvSpPr>
          <p:nvPr/>
        </p:nvSpPr>
        <p:spPr bwMode="auto">
          <a:xfrm>
            <a:off x="5067300" y="2220913"/>
            <a:ext cx="1046163" cy="307975"/>
          </a:xfrm>
          <a:custGeom>
            <a:avLst/>
            <a:gdLst>
              <a:gd name="T0" fmla="*/ 1060562 w 1045369"/>
              <a:gd name="T1" fmla="*/ 0 h 307182"/>
              <a:gd name="T2" fmla="*/ 591886 w 1045369"/>
              <a:gd name="T3" fmla="*/ 35012 h 307182"/>
              <a:gd name="T4" fmla="*/ 130457 w 1045369"/>
              <a:gd name="T5" fmla="*/ 152553 h 307182"/>
              <a:gd name="T6" fmla="*/ 0 w 1045369"/>
              <a:gd name="T7" fmla="*/ 322604 h 307182"/>
              <a:gd name="T8" fmla="*/ 0 60000 65536"/>
              <a:gd name="T9" fmla="*/ 0 60000 65536"/>
              <a:gd name="T10" fmla="*/ 0 60000 65536"/>
              <a:gd name="T11" fmla="*/ 0 60000 65536"/>
              <a:gd name="T12" fmla="*/ 0 w 1045369"/>
              <a:gd name="T13" fmla="*/ 0 h 307182"/>
              <a:gd name="T14" fmla="*/ 1045369 w 1045369"/>
              <a:gd name="T15" fmla="*/ 307182 h 307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5369" h="307182">
                <a:moveTo>
                  <a:pt x="1045369" y="0"/>
                </a:moveTo>
                <a:cubicBezTo>
                  <a:pt x="890786" y="4564"/>
                  <a:pt x="736203" y="9128"/>
                  <a:pt x="583406" y="33338"/>
                </a:cubicBezTo>
                <a:cubicBezTo>
                  <a:pt x="430609" y="57548"/>
                  <a:pt x="225822" y="99616"/>
                  <a:pt x="128588" y="145257"/>
                </a:cubicBezTo>
                <a:cubicBezTo>
                  <a:pt x="31354" y="190898"/>
                  <a:pt x="15677" y="249040"/>
                  <a:pt x="0" y="30718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29" name="Freeform 31"/>
          <p:cNvSpPr>
            <a:spLocks/>
          </p:cNvSpPr>
          <p:nvPr/>
        </p:nvSpPr>
        <p:spPr bwMode="auto">
          <a:xfrm flipH="1">
            <a:off x="6829425" y="2220913"/>
            <a:ext cx="1152525" cy="304800"/>
          </a:xfrm>
          <a:custGeom>
            <a:avLst/>
            <a:gdLst>
              <a:gd name="T0" fmla="*/ 7360022 w 1045369"/>
              <a:gd name="T1" fmla="*/ 0 h 307182"/>
              <a:gd name="T2" fmla="*/ 4107530 w 1045369"/>
              <a:gd name="T3" fmla="*/ 28529 h 307182"/>
              <a:gd name="T4" fmla="*/ 905342 w 1045369"/>
              <a:gd name="T5" fmla="*/ 124315 h 307182"/>
              <a:gd name="T6" fmla="*/ 0 w 1045369"/>
              <a:gd name="T7" fmla="*/ 262892 h 307182"/>
              <a:gd name="T8" fmla="*/ 0 60000 65536"/>
              <a:gd name="T9" fmla="*/ 0 60000 65536"/>
              <a:gd name="T10" fmla="*/ 0 60000 65536"/>
              <a:gd name="T11" fmla="*/ 0 60000 65536"/>
              <a:gd name="T12" fmla="*/ 0 w 1045369"/>
              <a:gd name="T13" fmla="*/ 0 h 307182"/>
              <a:gd name="T14" fmla="*/ 1045369 w 1045369"/>
              <a:gd name="T15" fmla="*/ 307182 h 307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5369" h="307182">
                <a:moveTo>
                  <a:pt x="1045369" y="0"/>
                </a:moveTo>
                <a:cubicBezTo>
                  <a:pt x="890786" y="4564"/>
                  <a:pt x="736203" y="9128"/>
                  <a:pt x="583406" y="33338"/>
                </a:cubicBezTo>
                <a:cubicBezTo>
                  <a:pt x="430609" y="57548"/>
                  <a:pt x="225822" y="99616"/>
                  <a:pt x="128588" y="145257"/>
                </a:cubicBezTo>
                <a:cubicBezTo>
                  <a:pt x="31354" y="190898"/>
                  <a:pt x="15677" y="249040"/>
                  <a:pt x="0" y="30718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30" name="Freeform 65"/>
          <p:cNvSpPr>
            <a:spLocks/>
          </p:cNvSpPr>
          <p:nvPr/>
        </p:nvSpPr>
        <p:spPr bwMode="auto">
          <a:xfrm>
            <a:off x="5976938" y="2033588"/>
            <a:ext cx="1031875" cy="376237"/>
          </a:xfrm>
          <a:custGeom>
            <a:avLst/>
            <a:gdLst>
              <a:gd name="T0" fmla="*/ 362451 w 1031081"/>
              <a:gd name="T1" fmla="*/ 114300 h 376237"/>
              <a:gd name="T2" fmla="*/ 410776 w 1031081"/>
              <a:gd name="T3" fmla="*/ 40481 h 376237"/>
              <a:gd name="T4" fmla="*/ 538844 w 1031081"/>
              <a:gd name="T5" fmla="*/ 102393 h 376237"/>
              <a:gd name="T6" fmla="*/ 717652 w 1031081"/>
              <a:gd name="T7" fmla="*/ 0 h 376237"/>
              <a:gd name="T8" fmla="*/ 705571 w 1031081"/>
              <a:gd name="T9" fmla="*/ 92868 h 376237"/>
              <a:gd name="T10" fmla="*/ 903708 w 1031081"/>
              <a:gd name="T11" fmla="*/ 83343 h 376237"/>
              <a:gd name="T12" fmla="*/ 831220 w 1031081"/>
              <a:gd name="T13" fmla="*/ 123825 h 376237"/>
              <a:gd name="T14" fmla="*/ 1026942 w 1031081"/>
              <a:gd name="T15" fmla="*/ 142875 h 376237"/>
              <a:gd name="T16" fmla="*/ 894044 w 1031081"/>
              <a:gd name="T17" fmla="*/ 188118 h 376237"/>
              <a:gd name="T18" fmla="*/ 1046272 w 1031081"/>
              <a:gd name="T19" fmla="*/ 230981 h 376237"/>
              <a:gd name="T20" fmla="*/ 840887 w 1031081"/>
              <a:gd name="T21" fmla="*/ 226218 h 376237"/>
              <a:gd name="T22" fmla="*/ 891627 w 1031081"/>
              <a:gd name="T23" fmla="*/ 316706 h 376237"/>
              <a:gd name="T24" fmla="*/ 695906 w 1031081"/>
              <a:gd name="T25" fmla="*/ 257175 h 376237"/>
              <a:gd name="T26" fmla="*/ 659661 w 1031081"/>
              <a:gd name="T27" fmla="*/ 342900 h 376237"/>
              <a:gd name="T28" fmla="*/ 536428 w 1031081"/>
              <a:gd name="T29" fmla="*/ 266700 h 376237"/>
              <a:gd name="T30" fmla="*/ 418025 w 1031081"/>
              <a:gd name="T31" fmla="*/ 376237 h 376237"/>
              <a:gd name="T32" fmla="*/ 376949 w 1031081"/>
              <a:gd name="T33" fmla="*/ 278606 h 376237"/>
              <a:gd name="T34" fmla="*/ 236801 w 1031081"/>
              <a:gd name="T35" fmla="*/ 307181 h 376237"/>
              <a:gd name="T36" fmla="*/ 280296 w 1031081"/>
              <a:gd name="T37" fmla="*/ 247650 h 376237"/>
              <a:gd name="T38" fmla="*/ 14496 w 1031081"/>
              <a:gd name="T39" fmla="*/ 259556 h 376237"/>
              <a:gd name="T40" fmla="*/ 161893 w 1031081"/>
              <a:gd name="T41" fmla="*/ 214312 h 376237"/>
              <a:gd name="T42" fmla="*/ 0 w 1031081"/>
              <a:gd name="T43" fmla="*/ 154781 h 376237"/>
              <a:gd name="T44" fmla="*/ 176393 w 1031081"/>
              <a:gd name="T45" fmla="*/ 135731 h 376237"/>
              <a:gd name="T46" fmla="*/ 31412 w 1031081"/>
              <a:gd name="T47" fmla="*/ 42862 h 376237"/>
              <a:gd name="T48" fmla="*/ 362451 w 1031081"/>
              <a:gd name="T49" fmla="*/ 114300 h 3762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31081"/>
              <a:gd name="T76" fmla="*/ 0 h 376237"/>
              <a:gd name="T77" fmla="*/ 1031081 w 1031081"/>
              <a:gd name="T78" fmla="*/ 376237 h 3762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31081" h="376237">
                <a:moveTo>
                  <a:pt x="357187" y="114300"/>
                </a:moveTo>
                <a:lnTo>
                  <a:pt x="404812" y="40481"/>
                </a:lnTo>
                <a:lnTo>
                  <a:pt x="531018" y="102393"/>
                </a:lnTo>
                <a:lnTo>
                  <a:pt x="707231" y="0"/>
                </a:lnTo>
                <a:lnTo>
                  <a:pt x="695325" y="92868"/>
                </a:lnTo>
                <a:lnTo>
                  <a:pt x="890587" y="83343"/>
                </a:lnTo>
                <a:lnTo>
                  <a:pt x="819150" y="123825"/>
                </a:lnTo>
                <a:lnTo>
                  <a:pt x="1012031" y="142875"/>
                </a:lnTo>
                <a:lnTo>
                  <a:pt x="881062" y="188118"/>
                </a:lnTo>
                <a:lnTo>
                  <a:pt x="1031081" y="230981"/>
                </a:lnTo>
                <a:lnTo>
                  <a:pt x="828675" y="226218"/>
                </a:lnTo>
                <a:lnTo>
                  <a:pt x="878681" y="316706"/>
                </a:lnTo>
                <a:lnTo>
                  <a:pt x="685800" y="257175"/>
                </a:lnTo>
                <a:lnTo>
                  <a:pt x="650081" y="342900"/>
                </a:lnTo>
                <a:lnTo>
                  <a:pt x="528637" y="266700"/>
                </a:lnTo>
                <a:lnTo>
                  <a:pt x="411956" y="376237"/>
                </a:lnTo>
                <a:lnTo>
                  <a:pt x="371475" y="278606"/>
                </a:lnTo>
                <a:lnTo>
                  <a:pt x="233362" y="307181"/>
                </a:lnTo>
                <a:lnTo>
                  <a:pt x="276225" y="247650"/>
                </a:lnTo>
                <a:lnTo>
                  <a:pt x="14287" y="259556"/>
                </a:lnTo>
                <a:lnTo>
                  <a:pt x="159543" y="214312"/>
                </a:lnTo>
                <a:lnTo>
                  <a:pt x="0" y="154781"/>
                </a:lnTo>
                <a:lnTo>
                  <a:pt x="173831" y="135731"/>
                </a:lnTo>
                <a:lnTo>
                  <a:pt x="30956" y="42862"/>
                </a:lnTo>
                <a:lnTo>
                  <a:pt x="357187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0661" name="Group 5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37058090"/>
              </p:ext>
            </p:extLst>
          </p:nvPr>
        </p:nvGraphicFramePr>
        <p:xfrm>
          <a:off x="372534" y="1566333"/>
          <a:ext cx="8178799" cy="4792570"/>
        </p:xfrm>
        <a:graphic>
          <a:graphicData uri="http://schemas.openxmlformats.org/drawingml/2006/table">
            <a:tbl>
              <a:tblPr/>
              <a:tblGrid>
                <a:gridCol w="3901146"/>
                <a:gridCol w="4277653"/>
              </a:tblGrid>
              <a:tr h="2272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lang="en-US" sz="1600" dirty="0" err="1" smtClean="0">
                          <a:latin typeface="Arial" charset="0"/>
                        </a:rPr>
                        <a:t>Lielākai</a:t>
                      </a:r>
                      <a:r>
                        <a:rPr lang="en-US" sz="1600" dirty="0" smtClean="0">
                          <a:latin typeface="Arial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charset="0"/>
                        </a:rPr>
                        <a:t>daļai</a:t>
                      </a:r>
                      <a:r>
                        <a:rPr lang="en-US" sz="1600" dirty="0" smtClean="0">
                          <a:latin typeface="Arial" charset="0"/>
                        </a:rPr>
                        <a:t> </a:t>
                      </a:r>
                      <a:r>
                        <a:rPr lang="en-US" sz="1600" i="1" dirty="0" smtClean="0">
                          <a:latin typeface="Arial" charset="0"/>
                        </a:rPr>
                        <a:t>pancrea</a:t>
                      </a:r>
                      <a:r>
                        <a:rPr lang="en-US" sz="1600" dirty="0" smtClean="0">
                          <a:latin typeface="Arial" charset="0"/>
                        </a:rPr>
                        <a:t>s </a:t>
                      </a:r>
                      <a:r>
                        <a:rPr lang="en-US" sz="1600" b="1" dirty="0" err="1" smtClean="0">
                          <a:latin typeface="Arial" charset="0"/>
                        </a:rPr>
                        <a:t>audzēju</a:t>
                      </a:r>
                      <a:r>
                        <a:rPr lang="en-US" sz="1600" b="1" dirty="0" smtClean="0">
                          <a:latin typeface="Arial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Arial" charset="0"/>
                        </a:rPr>
                        <a:t>atrod</a:t>
                      </a:r>
                      <a:r>
                        <a:rPr lang="en-US" sz="1600" b="1" dirty="0" smtClean="0">
                          <a:latin typeface="Arial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Arial" charset="0"/>
                        </a:rPr>
                        <a:t>mutācijas</a:t>
                      </a:r>
                      <a:r>
                        <a:rPr lang="en-US" sz="1600" b="1" dirty="0" smtClean="0">
                          <a:latin typeface="Arial" charset="0"/>
                        </a:rPr>
                        <a:t> </a:t>
                      </a:r>
                      <a:r>
                        <a:rPr lang="en-US" sz="1600" b="1" i="1" dirty="0" smtClean="0">
                          <a:latin typeface="Arial" charset="0"/>
                        </a:rPr>
                        <a:t>KRAS</a:t>
                      </a:r>
                      <a:r>
                        <a:rPr lang="en-US" sz="1600" b="1" dirty="0" smtClean="0">
                          <a:latin typeface="Arial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Arial" charset="0"/>
                        </a:rPr>
                        <a:t>onko-gēnā</a:t>
                      </a:r>
                      <a:r>
                        <a:rPr lang="en-US" sz="1600" b="1" dirty="0" smtClean="0">
                          <a:latin typeface="Arial" charset="0"/>
                        </a:rPr>
                        <a:t> </a:t>
                      </a:r>
                      <a:r>
                        <a:rPr lang="en-US" sz="1600" dirty="0" smtClean="0">
                          <a:latin typeface="Arial" charset="0"/>
                        </a:rPr>
                        <a:t>(EGFR </a:t>
                      </a:r>
                      <a:r>
                        <a:rPr lang="en-US" sz="1600" dirty="0" err="1" smtClean="0">
                          <a:latin typeface="Arial" charset="0"/>
                        </a:rPr>
                        <a:t>inhibitori</a:t>
                      </a:r>
                      <a:r>
                        <a:rPr lang="en-US" sz="1600" dirty="0" smtClean="0">
                          <a:latin typeface="Arial" charset="0"/>
                        </a:rPr>
                        <a:t> – </a:t>
                      </a:r>
                      <a:r>
                        <a:rPr lang="en-US" sz="1600" dirty="0" err="1" smtClean="0">
                          <a:latin typeface="Arial" charset="0"/>
                        </a:rPr>
                        <a:t>mazāk</a:t>
                      </a:r>
                      <a:r>
                        <a:rPr lang="en-US" sz="1600" dirty="0" smtClean="0">
                          <a:latin typeface="Arial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charset="0"/>
                        </a:rPr>
                        <a:t>efektīvi</a:t>
                      </a:r>
                      <a:r>
                        <a:rPr lang="en-US" sz="1600" dirty="0" smtClean="0">
                          <a:latin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lang="en-US" sz="1600" b="1" dirty="0" smtClean="0"/>
                        <a:t>RAS</a:t>
                      </a:r>
                      <a:r>
                        <a:rPr lang="en-US" sz="1600" dirty="0" smtClean="0"/>
                        <a:t> pats par </a:t>
                      </a:r>
                      <a:r>
                        <a:rPr lang="en-US" sz="1600" dirty="0" err="1" smtClean="0"/>
                        <a:t>sevi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proteīns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uz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kuru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sarežģīti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iedarboties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Signālu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pārvades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ceļu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dažādība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mērķa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aģenti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mazefektīvi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ieslēdzas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apvad-mehānismi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9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Apkārtējo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izteiktā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desmoplāzija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desmoplastiskā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saistaudiem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bagātā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nosaka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medikamentu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ierobežoto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piekļuvi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audzēja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šūnām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Pancreas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audzēju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cilmes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šūnas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izteikti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tumorogēnas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spēj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radīt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fenotipiski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atšķirīgas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šūnas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augstu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malignitātes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potenciālu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rezistenci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terapiju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" name="Flowchart: Stored Data 64"/>
          <p:cNvSpPr/>
          <p:nvPr/>
        </p:nvSpPr>
        <p:spPr bwMode="auto">
          <a:xfrm>
            <a:off x="4459288" y="2955925"/>
            <a:ext cx="393700" cy="219075"/>
          </a:xfrm>
          <a:prstGeom prst="flowChartOnlineStorag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KSR</a:t>
            </a:r>
          </a:p>
        </p:txBody>
      </p:sp>
      <p:sp>
        <p:nvSpPr>
          <p:cNvPr id="52246" name="Text Box 3"/>
          <p:cNvSpPr txBox="1">
            <a:spLocks noChangeArrowheads="1"/>
          </p:cNvSpPr>
          <p:nvPr/>
        </p:nvSpPr>
        <p:spPr bwMode="auto">
          <a:xfrm>
            <a:off x="4505325" y="8112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000"/>
          </a:p>
        </p:txBody>
      </p:sp>
      <p:sp>
        <p:nvSpPr>
          <p:cNvPr id="52247" name="Rectangle 4"/>
          <p:cNvSpPr>
            <a:spLocks noGrp="1" noChangeArrowheads="1"/>
          </p:cNvSpPr>
          <p:nvPr>
            <p:ph type="title"/>
          </p:nvPr>
        </p:nvSpPr>
        <p:spPr>
          <a:xfrm>
            <a:off x="374122" y="74910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Mērķa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terapija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iemesli</a:t>
            </a:r>
            <a:r>
              <a:rPr lang="en-US" dirty="0" smtClean="0">
                <a:latin typeface="Arial" charset="0"/>
              </a:rPr>
              <a:t> –</a:t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solidFill>
                  <a:srgbClr val="C080CD"/>
                </a:solidFill>
                <a:latin typeface="Arial" charset="0"/>
              </a:rPr>
              <a:t>kāpēc</a:t>
            </a:r>
            <a:r>
              <a:rPr lang="en-US" dirty="0" smtClean="0">
                <a:solidFill>
                  <a:srgbClr val="C080CD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C080CD"/>
                </a:solidFill>
                <a:latin typeface="Arial" charset="0"/>
              </a:rPr>
              <a:t>prakse</a:t>
            </a:r>
            <a:r>
              <a:rPr lang="en-US" dirty="0" smtClean="0">
                <a:solidFill>
                  <a:srgbClr val="C080CD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C080CD"/>
                </a:solidFill>
                <a:latin typeface="Arial" charset="0"/>
              </a:rPr>
              <a:t>neatbilst</a:t>
            </a:r>
            <a:r>
              <a:rPr lang="en-US" dirty="0" smtClean="0">
                <a:solidFill>
                  <a:srgbClr val="C080CD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C080CD"/>
                </a:solidFill>
                <a:latin typeface="Arial" charset="0"/>
              </a:rPr>
              <a:t>teorijai</a:t>
            </a:r>
            <a:r>
              <a:rPr lang="en-US" dirty="0" smtClean="0">
                <a:solidFill>
                  <a:srgbClr val="C080CD"/>
                </a:solidFill>
                <a:latin typeface="Arial" charset="0"/>
              </a:rPr>
              <a:t>?</a:t>
            </a:r>
            <a:endParaRPr lang="en-US" dirty="0">
              <a:solidFill>
                <a:srgbClr val="C080CD"/>
              </a:solidFill>
              <a:latin typeface="Arial" charset="0"/>
            </a:endParaRPr>
          </a:p>
        </p:txBody>
      </p:sp>
      <p:pic>
        <p:nvPicPr>
          <p:cNvPr id="52248" name="Picture 19" descr="tumor stem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34" y="4872688"/>
            <a:ext cx="4309534" cy="14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21" descr="desmopla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"/>
          <a:stretch>
            <a:fillRect/>
          </a:stretch>
        </p:blipFill>
        <p:spPr bwMode="auto">
          <a:xfrm>
            <a:off x="4255031" y="3490383"/>
            <a:ext cx="42878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0" name="Text Box 11"/>
          <p:cNvSpPr txBox="1">
            <a:spLocks noChangeArrowheads="1"/>
          </p:cNvSpPr>
          <p:nvPr/>
        </p:nvSpPr>
        <p:spPr bwMode="auto">
          <a:xfrm>
            <a:off x="244471" y="6581001"/>
            <a:ext cx="8562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200" i="1" dirty="0">
                <a:solidFill>
                  <a:schemeClr val="bg2"/>
                </a:solidFill>
              </a:rPr>
              <a:t>Li C, et al. Cancer Res. 2007;67:1030-1037.</a:t>
            </a:r>
          </a:p>
        </p:txBody>
      </p:sp>
      <p:cxnSp>
        <p:nvCxnSpPr>
          <p:cNvPr id="52251" name="Straight Connector 9"/>
          <p:cNvCxnSpPr>
            <a:cxnSpLocks noChangeShapeType="1"/>
          </p:cNvCxnSpPr>
          <p:nvPr/>
        </p:nvCxnSpPr>
        <p:spPr bwMode="auto">
          <a:xfrm>
            <a:off x="6038850" y="2827338"/>
            <a:ext cx="160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2" name="Straight Connector 11"/>
          <p:cNvCxnSpPr>
            <a:cxnSpLocks noChangeShapeType="1"/>
          </p:cNvCxnSpPr>
          <p:nvPr/>
        </p:nvCxnSpPr>
        <p:spPr bwMode="auto">
          <a:xfrm flipH="1">
            <a:off x="6192838" y="2794000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3" name="Straight Connector 12"/>
          <p:cNvCxnSpPr>
            <a:cxnSpLocks noChangeShapeType="1"/>
          </p:cNvCxnSpPr>
          <p:nvPr/>
        </p:nvCxnSpPr>
        <p:spPr bwMode="auto">
          <a:xfrm flipV="1">
            <a:off x="6338888" y="2952750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4" name="Straight Connector 14"/>
          <p:cNvCxnSpPr>
            <a:cxnSpLocks noChangeShapeType="1"/>
          </p:cNvCxnSpPr>
          <p:nvPr/>
        </p:nvCxnSpPr>
        <p:spPr bwMode="auto">
          <a:xfrm>
            <a:off x="5006975" y="2776538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Straight Connector 16"/>
          <p:cNvCxnSpPr>
            <a:cxnSpLocks noChangeShapeType="1"/>
          </p:cNvCxnSpPr>
          <p:nvPr/>
        </p:nvCxnSpPr>
        <p:spPr bwMode="auto">
          <a:xfrm>
            <a:off x="5006975" y="3008313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6" name="Straight Connector 17"/>
          <p:cNvCxnSpPr>
            <a:cxnSpLocks noChangeShapeType="1"/>
          </p:cNvCxnSpPr>
          <p:nvPr/>
        </p:nvCxnSpPr>
        <p:spPr bwMode="auto">
          <a:xfrm>
            <a:off x="6502400" y="3152775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7" name="Straight Connector 18"/>
          <p:cNvCxnSpPr>
            <a:cxnSpLocks noChangeShapeType="1"/>
          </p:cNvCxnSpPr>
          <p:nvPr/>
        </p:nvCxnSpPr>
        <p:spPr bwMode="auto">
          <a:xfrm>
            <a:off x="6462713" y="2798763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8" name="Straight Connector 19"/>
          <p:cNvCxnSpPr>
            <a:cxnSpLocks noChangeShapeType="1"/>
          </p:cNvCxnSpPr>
          <p:nvPr/>
        </p:nvCxnSpPr>
        <p:spPr bwMode="auto">
          <a:xfrm>
            <a:off x="7277100" y="2909888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9" name="Straight Connector 20"/>
          <p:cNvCxnSpPr>
            <a:cxnSpLocks noChangeShapeType="1"/>
          </p:cNvCxnSpPr>
          <p:nvPr/>
        </p:nvCxnSpPr>
        <p:spPr bwMode="auto">
          <a:xfrm>
            <a:off x="8034338" y="2767013"/>
            <a:ext cx="0" cy="136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60" name="Straight Connector 21"/>
          <p:cNvCxnSpPr>
            <a:cxnSpLocks noChangeShapeType="1"/>
          </p:cNvCxnSpPr>
          <p:nvPr/>
        </p:nvCxnSpPr>
        <p:spPr bwMode="auto">
          <a:xfrm flipH="1">
            <a:off x="6604000" y="2986088"/>
            <a:ext cx="138113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61" name="Straight Connector 24"/>
          <p:cNvCxnSpPr>
            <a:cxnSpLocks noChangeShapeType="1"/>
          </p:cNvCxnSpPr>
          <p:nvPr/>
        </p:nvCxnSpPr>
        <p:spPr bwMode="auto">
          <a:xfrm>
            <a:off x="6967538" y="2984500"/>
            <a:ext cx="12700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5-Point Star 32"/>
          <p:cNvSpPr/>
          <p:nvPr/>
        </p:nvSpPr>
        <p:spPr bwMode="auto">
          <a:xfrm>
            <a:off x="6710363" y="2674938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4" name="5-Point Star 33"/>
          <p:cNvSpPr/>
          <p:nvPr/>
        </p:nvSpPr>
        <p:spPr bwMode="auto">
          <a:xfrm>
            <a:off x="7443788" y="2808288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8208963" y="2897188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6170613" y="3084513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6170613" y="3246438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5211763" y="2922588"/>
            <a:ext cx="73025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4481513" y="2957513"/>
            <a:ext cx="71437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4759325" y="2676525"/>
            <a:ext cx="71438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4438650" y="2135188"/>
            <a:ext cx="71438" cy="66675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3775" y="2000250"/>
            <a:ext cx="90488" cy="4603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964113" y="2036763"/>
            <a:ext cx="88900" cy="4445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919663" y="2124075"/>
            <a:ext cx="90487" cy="46038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5" name="Oval 44"/>
          <p:cNvSpPr/>
          <p:nvPr/>
        </p:nvSpPr>
        <p:spPr bwMode="auto">
          <a:xfrm rot="5400000">
            <a:off x="4856957" y="2234406"/>
            <a:ext cx="177800" cy="46037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6" name="Oval 45"/>
          <p:cNvSpPr/>
          <p:nvPr/>
        </p:nvSpPr>
        <p:spPr bwMode="auto">
          <a:xfrm rot="5400000">
            <a:off x="4899819" y="2234406"/>
            <a:ext cx="177800" cy="46038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charset="0"/>
              <a:buChar char="•"/>
              <a:defRPr/>
            </a:pPr>
            <a:endParaRPr lang="en-US" sz="1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40288" y="2686050"/>
            <a:ext cx="346075" cy="85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RAF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4840288" y="2914650"/>
            <a:ext cx="346075" cy="85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MEK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840288" y="3140075"/>
            <a:ext cx="346075" cy="857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ERK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602288" y="2781300"/>
            <a:ext cx="398462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PTEN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967413" y="2892425"/>
            <a:ext cx="360362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PIP2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97613" y="2697163"/>
            <a:ext cx="349250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P13K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321425" y="3063875"/>
            <a:ext cx="382588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AKT2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286500" y="3286125"/>
            <a:ext cx="436563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mTOR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704013" y="2887663"/>
            <a:ext cx="347662" cy="889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PIP3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056438" y="2800350"/>
            <a:ext cx="347662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Vav1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118350" y="3057525"/>
            <a:ext cx="306388" cy="8731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Rac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891463" y="2908300"/>
            <a:ext cx="280987" cy="8731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Ral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769225" y="2674938"/>
            <a:ext cx="528638" cy="96837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defRPr/>
            </a:pPr>
            <a:r>
              <a:rPr lang="en-US" sz="600" b="1" dirty="0">
                <a:solidFill>
                  <a:schemeClr val="bg2">
                    <a:lumMod val="10000"/>
                  </a:schemeClr>
                </a:solidFill>
                <a:ea typeface="+mn-ea"/>
              </a:rPr>
              <a:t>RalGDS</a:t>
            </a:r>
          </a:p>
        </p:txBody>
      </p:sp>
      <p:sp>
        <p:nvSpPr>
          <p:cNvPr id="52289" name="TextBox 59"/>
          <p:cNvSpPr txBox="1">
            <a:spLocks noChangeArrowheads="1"/>
          </p:cNvSpPr>
          <p:nvPr/>
        </p:nvSpPr>
        <p:spPr bwMode="auto">
          <a:xfrm>
            <a:off x="7404892" y="2436020"/>
            <a:ext cx="1177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RalGDS Pathway</a:t>
            </a:r>
          </a:p>
        </p:txBody>
      </p:sp>
      <p:sp>
        <p:nvSpPr>
          <p:cNvPr id="52290" name="TextBox 60"/>
          <p:cNvSpPr txBox="1">
            <a:spLocks noChangeArrowheads="1"/>
          </p:cNvSpPr>
          <p:nvPr/>
        </p:nvSpPr>
        <p:spPr bwMode="auto">
          <a:xfrm>
            <a:off x="5986463" y="2471738"/>
            <a:ext cx="1019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P13K Pathway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6500" y="2089150"/>
            <a:ext cx="4127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+mn-ea"/>
              </a:rPr>
              <a:t>Ras</a:t>
            </a:r>
          </a:p>
        </p:txBody>
      </p:sp>
      <p:sp>
        <p:nvSpPr>
          <p:cNvPr id="52292" name="TextBox 62"/>
          <p:cNvSpPr txBox="1">
            <a:spLocks noChangeArrowheads="1"/>
          </p:cNvSpPr>
          <p:nvPr/>
        </p:nvSpPr>
        <p:spPr bwMode="auto">
          <a:xfrm>
            <a:off x="4429125" y="2462213"/>
            <a:ext cx="1263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RAF/ERK Pathway</a:t>
            </a:r>
          </a:p>
        </p:txBody>
      </p:sp>
      <p:sp>
        <p:nvSpPr>
          <p:cNvPr id="52293" name="TextBox 63"/>
          <p:cNvSpPr txBox="1">
            <a:spLocks noChangeArrowheads="1"/>
          </p:cNvSpPr>
          <p:nvPr/>
        </p:nvSpPr>
        <p:spPr bwMode="auto">
          <a:xfrm>
            <a:off x="4462463" y="2081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RTKs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6059" y="93608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27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662" y="129790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</a:rPr>
              <a:t>Secinājumi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 smtClean="0">
                <a:latin typeface="Arial" charset="0"/>
              </a:rPr>
              <a:t>ķī</a:t>
            </a:r>
            <a:r>
              <a:rPr lang="en-US" dirty="0" err="1" smtClean="0">
                <a:latin typeface="Arial" charset="0"/>
              </a:rPr>
              <a:t>mijterapijas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vieta</a:t>
            </a:r>
            <a:r>
              <a:rPr lang="en-US" dirty="0" smtClean="0">
                <a:latin typeface="Arial" charset="0"/>
              </a:rPr>
              <a:t> </a:t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343429" y="1008112"/>
            <a:ext cx="8455025" cy="5604933"/>
          </a:xfrm>
        </p:spPr>
        <p:txBody>
          <a:bodyPr/>
          <a:lstStyle/>
          <a:p>
            <a:pPr eaLnBrk="1" hangingPunct="1">
              <a:buClr>
                <a:srgbClr val="8B3D9A"/>
              </a:buClr>
            </a:pPr>
            <a:r>
              <a:rPr lang="en-US" sz="2000" dirty="0" err="1" smtClean="0">
                <a:solidFill>
                  <a:schemeClr val="tx1"/>
                </a:solidFill>
              </a:rPr>
              <a:t>Daudz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neatbild</a:t>
            </a:r>
            <a:r>
              <a:rPr lang="en-US" sz="2000" dirty="0" err="1" smtClean="0">
                <a:solidFill>
                  <a:schemeClr val="tx1"/>
                </a:solidFill>
              </a:rPr>
              <a:t>ētu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jautājumu</a:t>
            </a:r>
            <a:r>
              <a:rPr lang="en-US" sz="2000" dirty="0" smtClean="0">
                <a:solidFill>
                  <a:schemeClr val="tx1"/>
                </a:solidFill>
              </a:rPr>
              <a:t>! </a:t>
            </a:r>
            <a:r>
              <a:rPr lang="en-US" sz="2000" dirty="0" err="1" smtClean="0">
                <a:solidFill>
                  <a:schemeClr val="tx1"/>
                </a:solidFill>
              </a:rPr>
              <a:t>Nav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viennozīmīgas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pieejas</a:t>
            </a:r>
            <a:r>
              <a:rPr lang="en-US" sz="2000" dirty="0" smtClean="0">
                <a:solidFill>
                  <a:schemeClr val="tx1"/>
                </a:solidFill>
              </a:rPr>
              <a:t>!                      </a:t>
            </a: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8B3D9A"/>
              </a:buClr>
            </a:pPr>
            <a:r>
              <a:rPr lang="en-US" sz="2000" dirty="0" err="1" smtClean="0">
                <a:solidFill>
                  <a:schemeClr val="tx2"/>
                </a:solidFill>
              </a:rPr>
              <a:t>Metastātiskas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slimības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gadījumā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8B3D9A"/>
              </a:buClr>
              <a:buNone/>
            </a:pP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gemcitabīns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mono-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terapij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ā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standarts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Kombinētai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terapijai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plat</a:t>
            </a:r>
            <a:r>
              <a:rPr lang="en-US" sz="2000" dirty="0" err="1" smtClean="0">
                <a:solidFill>
                  <a:schemeClr val="tx1"/>
                </a:solidFill>
              </a:rPr>
              <a:t>īna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analogu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nozīme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pacientiem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labā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funkcionālā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stāvoklī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Tiek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pētītas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jaunas</a:t>
            </a:r>
            <a:r>
              <a:rPr lang="en-US" sz="2000" dirty="0" smtClean="0">
                <a:solidFill>
                  <a:schemeClr val="tx1"/>
                </a:solidFill>
              </a:rPr>
              <a:t> ĶT </a:t>
            </a:r>
            <a:r>
              <a:rPr lang="en-US" sz="2000" dirty="0" err="1" smtClean="0">
                <a:solidFill>
                  <a:schemeClr val="tx1"/>
                </a:solidFill>
              </a:rPr>
              <a:t>kombināciju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iespējas</a:t>
            </a:r>
            <a:r>
              <a:rPr lang="en-US" sz="2000" dirty="0" smtClean="0">
                <a:solidFill>
                  <a:schemeClr val="tx1"/>
                </a:solidFill>
              </a:rPr>
              <a:t> (FOLFIRINOX). </a:t>
            </a:r>
            <a:r>
              <a:rPr lang="en-US" sz="2000" dirty="0" err="1" smtClean="0">
                <a:solidFill>
                  <a:srgbClr val="FFFFFF"/>
                </a:solidFill>
              </a:rPr>
              <a:t>Mērķa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terapijas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līdzekļu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efektivitāte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pagaidām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apšaubāma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8B3D9A"/>
              </a:buClr>
            </a:pPr>
            <a:r>
              <a:rPr lang="en-US" sz="2000" dirty="0" err="1" smtClean="0">
                <a:solidFill>
                  <a:schemeClr val="tx2"/>
                </a:solidFill>
                <a:ea typeface="Times"/>
                <a:cs typeface="Times"/>
              </a:rPr>
              <a:t>Lokāli</a:t>
            </a:r>
            <a:r>
              <a:rPr lang="en-US" sz="2000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Times"/>
                <a:cs typeface="Times"/>
              </a:rPr>
              <a:t>izplatītas</a:t>
            </a:r>
            <a:r>
              <a:rPr lang="en-US" sz="2000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Times"/>
                <a:cs typeface="Times"/>
              </a:rPr>
              <a:t>slimības</a:t>
            </a:r>
            <a:r>
              <a:rPr lang="en-US" sz="2000" dirty="0" smtClean="0">
                <a:solidFill>
                  <a:schemeClr val="tx2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Times"/>
                <a:cs typeface="Times"/>
              </a:rPr>
              <a:t>gadījumā</a:t>
            </a:r>
            <a:r>
              <a:rPr lang="en-US" sz="2000" dirty="0" smtClean="0">
                <a:solidFill>
                  <a:srgbClr val="F8F45A"/>
                </a:solidFill>
                <a:ea typeface="Times"/>
                <a:cs typeface="Times"/>
              </a:rPr>
              <a:t>:</a:t>
            </a:r>
            <a:r>
              <a:rPr lang="en-US" sz="2000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endParaRPr lang="en-US" sz="2000" dirty="0" smtClean="0">
              <a:solidFill>
                <a:srgbClr val="FFFFFF"/>
              </a:solidFill>
              <a:ea typeface="Times"/>
              <a:cs typeface="Times"/>
            </a:endParaRPr>
          </a:p>
          <a:p>
            <a:pPr marL="0" indent="0" eaLnBrk="1" hangingPunct="1">
              <a:buClr>
                <a:srgbClr val="8B3D9A"/>
              </a:buClr>
              <a:buNone/>
            </a:pP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pēc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>
                <a:solidFill>
                  <a:srgbClr val="C080CD"/>
                </a:solidFill>
                <a:ea typeface="Times"/>
                <a:cs typeface="Times"/>
              </a:rPr>
              <a:t>3 </a:t>
            </a:r>
            <a:r>
              <a:rPr lang="en-US" sz="2000" dirty="0" err="1">
                <a:solidFill>
                  <a:srgbClr val="C080CD"/>
                </a:solidFill>
                <a:ea typeface="Times"/>
                <a:cs typeface="Times"/>
              </a:rPr>
              <a:t>mēnešu</a:t>
            </a:r>
            <a:r>
              <a:rPr lang="en-US" sz="2000" dirty="0">
                <a:solidFill>
                  <a:srgbClr val="C080CD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rgbClr val="C080CD"/>
                </a:solidFill>
                <a:ea typeface="Times"/>
                <a:cs typeface="Times"/>
              </a:rPr>
              <a:t>indukcijas</a:t>
            </a:r>
            <a:r>
              <a:rPr lang="en-US" sz="2000" dirty="0" smtClean="0">
                <a:solidFill>
                  <a:srgbClr val="C080CD"/>
                </a:solidFill>
                <a:ea typeface="Times"/>
                <a:cs typeface="Times"/>
              </a:rPr>
              <a:t> GEM </a:t>
            </a:r>
            <a:r>
              <a:rPr lang="en-US" sz="2000" dirty="0" err="1" smtClean="0">
                <a:solidFill>
                  <a:srgbClr val="C080CD"/>
                </a:solidFill>
                <a:ea typeface="Times"/>
                <a:cs typeface="Times"/>
              </a:rPr>
              <a:t>terapija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ja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nav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progresijas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Times"/>
                <a:cs typeface="Times"/>
              </a:rPr>
              <a:t>un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pacients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labā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stāvoklī</a:t>
            </a:r>
            <a:r>
              <a:rPr lang="en-US" sz="2000" dirty="0">
                <a:solidFill>
                  <a:schemeClr val="tx1"/>
                </a:solidFill>
                <a:ea typeface="Times"/>
                <a:cs typeface="Time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turpina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Times"/>
                <a:cs typeface="Times"/>
              </a:rPr>
              <a:t>ārstāšanu</a:t>
            </a:r>
            <a:r>
              <a:rPr lang="en-US" sz="2000" dirty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Times"/>
                <a:cs typeface="Times"/>
              </a:rPr>
              <a:t>ar</a:t>
            </a:r>
            <a:r>
              <a:rPr lang="en-US" sz="2000" dirty="0">
                <a:solidFill>
                  <a:schemeClr val="tx1"/>
                </a:solidFill>
                <a:ea typeface="Times"/>
                <a:cs typeface="Times"/>
              </a:rPr>
              <a:t> ĶT-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ST.</a:t>
            </a:r>
          </a:p>
          <a:p>
            <a:pPr eaLnBrk="1" hangingPunct="1">
              <a:buClr>
                <a:srgbClr val="8B3D9A"/>
              </a:buClr>
            </a:pPr>
            <a:r>
              <a:rPr lang="en-US" sz="2000" dirty="0" err="1">
                <a:solidFill>
                  <a:srgbClr val="F8F45A"/>
                </a:solidFill>
              </a:rPr>
              <a:t>Robežstāvokļu</a:t>
            </a:r>
            <a:r>
              <a:rPr lang="en-US" sz="2000" dirty="0">
                <a:solidFill>
                  <a:srgbClr val="F8F45A"/>
                </a:solidFill>
              </a:rPr>
              <a:t> </a:t>
            </a:r>
            <a:r>
              <a:rPr lang="en-US" sz="2000" dirty="0" err="1">
                <a:solidFill>
                  <a:srgbClr val="F8F45A"/>
                </a:solidFill>
              </a:rPr>
              <a:t>gadījumā</a:t>
            </a:r>
            <a:r>
              <a:rPr lang="en-US" sz="2000" dirty="0">
                <a:solidFill>
                  <a:srgbClr val="F8F45A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8B3D9A"/>
              </a:buClr>
              <a:buNone/>
            </a:pPr>
            <a:r>
              <a:rPr lang="en-US" sz="2000" dirty="0" smtClean="0">
                <a:solidFill>
                  <a:srgbClr val="C080CD"/>
                </a:solidFill>
                <a:ea typeface="Times"/>
                <a:cs typeface="Times"/>
              </a:rPr>
              <a:t>neo</a:t>
            </a:r>
            <a:r>
              <a:rPr lang="en-US" sz="2000" dirty="0">
                <a:solidFill>
                  <a:srgbClr val="C080CD"/>
                </a:solidFill>
                <a:ea typeface="Times"/>
                <a:cs typeface="Times"/>
              </a:rPr>
              <a:t>-</a:t>
            </a:r>
            <a:r>
              <a:rPr lang="en-US" sz="2000" dirty="0" err="1">
                <a:solidFill>
                  <a:srgbClr val="C080CD"/>
                </a:solidFill>
                <a:ea typeface="Times"/>
                <a:cs typeface="Times"/>
              </a:rPr>
              <a:t>adjuvanta</a:t>
            </a:r>
            <a:r>
              <a:rPr lang="en-US" sz="2000" dirty="0">
                <a:solidFill>
                  <a:srgbClr val="C080CD"/>
                </a:solidFill>
                <a:ea typeface="Times"/>
                <a:cs typeface="Times"/>
              </a:rPr>
              <a:t>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"/>
                <a:cs typeface="Times"/>
              </a:rPr>
              <a:t>GEM ĶT-ST</a:t>
            </a:r>
            <a:r>
              <a:rPr lang="en-US" sz="2000" dirty="0">
                <a:solidFill>
                  <a:srgbClr val="F8F45A"/>
                </a:solidFill>
                <a:ea typeface="Times"/>
                <a:cs typeface="Times"/>
              </a:rPr>
              <a:t> 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var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palīdzēt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atdiferencēt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operablos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 no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inoperabliem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sz="2000" dirty="0" err="1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sz="2000" dirty="0">
                <a:solidFill>
                  <a:srgbClr val="FFFFFF"/>
                </a:solidFill>
                <a:ea typeface="Times"/>
                <a:cs typeface="Times"/>
              </a:rPr>
              <a:t>. </a:t>
            </a:r>
          </a:p>
          <a:p>
            <a:pPr eaLnBrk="1" hangingPunct="1">
              <a:buClr>
                <a:srgbClr val="8B3D9A"/>
              </a:buClr>
            </a:pPr>
            <a:r>
              <a:rPr lang="en-US" sz="2000" dirty="0" err="1" smtClean="0">
                <a:solidFill>
                  <a:schemeClr val="tx2"/>
                </a:solidFill>
              </a:rPr>
              <a:t>Pēc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rezekcijas</a:t>
            </a:r>
            <a:r>
              <a:rPr lang="en-US" sz="2000" dirty="0" smtClean="0">
                <a:solidFill>
                  <a:schemeClr val="tx2"/>
                </a:solidFill>
              </a:rPr>
              <a:t>: 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Clr>
                <a:srgbClr val="8B3D9A"/>
              </a:buClr>
              <a:buNone/>
            </a:pPr>
            <a:r>
              <a:rPr lang="en-US" sz="2000" dirty="0" err="1" smtClean="0">
                <a:solidFill>
                  <a:srgbClr val="C080CD"/>
                </a:solidFill>
                <a:ea typeface="Times"/>
                <a:cs typeface="Times"/>
              </a:rPr>
              <a:t>adjuvanta</a:t>
            </a:r>
            <a:r>
              <a:rPr lang="en-US" sz="2000" dirty="0" smtClean="0">
                <a:solidFill>
                  <a:srgbClr val="C080CD"/>
                </a:solidFill>
                <a:ea typeface="Times"/>
                <a:cs typeface="Times"/>
              </a:rPr>
              <a:t> </a:t>
            </a:r>
            <a:r>
              <a:rPr lang="en-US" sz="2000" dirty="0" smtClean="0">
                <a:solidFill>
                  <a:srgbClr val="C080CD"/>
                </a:solidFill>
                <a:ea typeface="Times"/>
                <a:cs typeface="Times"/>
              </a:rPr>
              <a:t>ĶT 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6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cikli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.,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augsta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riska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Times"/>
                <a:cs typeface="Times"/>
              </a:rPr>
              <a:t>gadījumos</a:t>
            </a:r>
            <a:r>
              <a:rPr lang="en-US" sz="2000" dirty="0" smtClean="0">
                <a:solidFill>
                  <a:schemeClr val="tx1"/>
                </a:solidFill>
                <a:ea typeface="Times"/>
                <a:cs typeface="Times"/>
              </a:rPr>
              <a:t> ĶT-ST. 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6" name="Picture 5" descr="110_F_42474578_bKv75xXF3mZFR9NPgVFiRbETt1rM1nQT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13" y="169853"/>
            <a:ext cx="1605578" cy="1211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64" y="93608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28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3191933" y="5111429"/>
            <a:ext cx="5540265" cy="1103313"/>
          </a:xfrm>
        </p:spPr>
        <p:txBody>
          <a:bodyPr anchor="b"/>
          <a:lstStyle/>
          <a:p>
            <a:r>
              <a:rPr lang="en-US" sz="2400" i="1" kern="1200" dirty="0" err="1" smtClean="0"/>
              <a:t>Cyclopamine</a:t>
            </a:r>
            <a:r>
              <a:rPr lang="en-US" sz="2400" kern="1200" dirty="0"/>
              <a:t>: </a:t>
            </a:r>
            <a:r>
              <a:rPr lang="en-US" sz="2400" kern="1200" dirty="0" smtClean="0"/>
              <a:t>“</a:t>
            </a:r>
            <a:r>
              <a:rPr lang="en-US" sz="2400" kern="1200" dirty="0" smtClean="0">
                <a:cs typeface="Calibri" pitchFamily="34" charset="0"/>
              </a:rPr>
              <a:t>hedgehog”</a:t>
            </a:r>
            <a:r>
              <a:rPr lang="en-US" sz="2400" kern="1200" dirty="0" smtClean="0"/>
              <a:t> inhibitors</a:t>
            </a:r>
            <a:endParaRPr lang="en-US" sz="2400" dirty="0">
              <a:latin typeface="Arial" charset="0"/>
              <a:cs typeface="Calibri" charset="0"/>
            </a:endParaRPr>
          </a:p>
        </p:txBody>
      </p:sp>
      <p:pic>
        <p:nvPicPr>
          <p:cNvPr id="54276" name="Picture 6" descr="hedgeh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3137" y="1154468"/>
            <a:ext cx="4038600" cy="4191000"/>
          </a:xfrm>
        </p:spPr>
      </p:pic>
      <p:sp>
        <p:nvSpPr>
          <p:cNvPr id="2" name="TextBox 1"/>
          <p:cNvSpPr txBox="1"/>
          <p:nvPr/>
        </p:nvSpPr>
        <p:spPr>
          <a:xfrm>
            <a:off x="990600" y="2159000"/>
            <a:ext cx="288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+mj-lt"/>
              </a:rPr>
              <a:t>Paldies</a:t>
            </a:r>
            <a:r>
              <a:rPr lang="en-US" sz="5400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29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633" y="0"/>
            <a:ext cx="8464550" cy="1103313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Problēmas</a:t>
            </a:r>
            <a:endParaRPr lang="en-US" dirty="0">
              <a:latin typeface="Arial" charset="0"/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116541"/>
            <a:ext cx="8469312" cy="3740409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Viszemākā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dzīvildze</a:t>
            </a:r>
            <a:r>
              <a:rPr lang="en-US" sz="2200" dirty="0" smtClean="0">
                <a:ea typeface="+mn-ea"/>
              </a:rPr>
              <a:t> no </a:t>
            </a:r>
            <a:r>
              <a:rPr lang="en-US" sz="2200" dirty="0" err="1" smtClean="0">
                <a:ea typeface="+mn-ea"/>
              </a:rPr>
              <a:t>visām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malignitātēm</a:t>
            </a:r>
            <a:r>
              <a:rPr lang="en-US" sz="2200" dirty="0" smtClean="0">
                <a:ea typeface="+mn-ea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Maza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izmēra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audzējs</a:t>
            </a:r>
            <a:r>
              <a:rPr lang="en-US" sz="2200" dirty="0" smtClean="0">
                <a:ea typeface="+mn-ea"/>
              </a:rPr>
              <a:t>, bet </a:t>
            </a:r>
            <a:r>
              <a:rPr lang="en-US" sz="2200" dirty="0" err="1" smtClean="0">
                <a:ea typeface="+mn-ea"/>
              </a:rPr>
              <a:t>ātri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dod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attālas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metastāzes</a:t>
            </a:r>
            <a:endParaRPr lang="en-US" sz="2200" dirty="0" smtClean="0">
              <a:ea typeface="+mn-ea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Ātrās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progresijas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dēļ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pacientu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stāvoklis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strauji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pasliktinās</a:t>
            </a:r>
            <a:r>
              <a:rPr lang="en-US" sz="2200" dirty="0" smtClean="0">
                <a:ea typeface="+mn-ea"/>
              </a:rPr>
              <a:t>, </a:t>
            </a:r>
            <a:r>
              <a:rPr lang="en-US" sz="2200" dirty="0" err="1" smtClean="0">
                <a:ea typeface="+mn-ea"/>
              </a:rPr>
              <a:t>kas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apgrūtina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tālāko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ārstēšanu</a:t>
            </a:r>
            <a:endParaRPr lang="en-US" sz="2200" dirty="0" smtClean="0">
              <a:ea typeface="+mn-ea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Vairums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pacienti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jau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diagnozes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noteikšanas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brīdī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ir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inoperabli</a:t>
            </a:r>
            <a:endParaRPr lang="en-US" sz="2200" dirty="0" smtClean="0">
              <a:ea typeface="+mn-ea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Piemīt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rezistence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pret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lielāko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daļu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sistēmisko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līdzekļu</a:t>
            </a:r>
            <a:endParaRPr lang="en-US" sz="2200" dirty="0" smtClean="0">
              <a:ea typeface="+mn-ea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200" dirty="0" err="1" smtClean="0">
                <a:ea typeface="+mn-ea"/>
              </a:rPr>
              <a:t>Salīdzinot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ar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citām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onkoloģiskā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slimībām</a:t>
            </a:r>
            <a:r>
              <a:rPr lang="en-US" sz="2200" dirty="0" smtClean="0">
                <a:ea typeface="+mn-ea"/>
              </a:rPr>
              <a:t>, </a:t>
            </a:r>
            <a:r>
              <a:rPr lang="en-US" sz="2200" dirty="0" err="1" smtClean="0">
                <a:ea typeface="+mn-ea"/>
              </a:rPr>
              <a:t>izpētei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atvēlēts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ievērojami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mazāks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finansējums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augstās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mirstības</a:t>
            </a:r>
            <a:r>
              <a:rPr lang="en-US" sz="2200" dirty="0" smtClean="0">
                <a:ea typeface="+mn-ea"/>
              </a:rPr>
              <a:t> </a:t>
            </a:r>
            <a:r>
              <a:rPr lang="en-US" sz="2200" dirty="0" err="1" smtClean="0">
                <a:ea typeface="+mn-ea"/>
              </a:rPr>
              <a:t>dēļ</a:t>
            </a:r>
            <a:endParaRPr lang="en-US" sz="2200" dirty="0" smtClean="0">
              <a:ea typeface="+mn-ea"/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4289326" y="1056027"/>
            <a:ext cx="631638" cy="7898522"/>
          </a:xfrm>
          <a:prstGeom prst="rightBrace">
            <a:avLst>
              <a:gd name="adj1" fmla="val 0"/>
              <a:gd name="adj2" fmla="val 51061"/>
            </a:avLst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120" y="5491117"/>
            <a:ext cx="46749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grūti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diagnosticējama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vēl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grūtāk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ārstējama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110_F_44329774_OTRBYv7PLDzAXjHSxdrE4z4JqsI7xOWC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3" y="5355167"/>
            <a:ext cx="1127414" cy="118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Epidemioloģija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Klasifikācija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2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0" y="0"/>
            <a:ext cx="8464550" cy="1103313"/>
          </a:xfrm>
        </p:spPr>
        <p:txBody>
          <a:bodyPr/>
          <a:lstStyle/>
          <a:p>
            <a:r>
              <a:rPr lang="en-US" dirty="0" err="1" smtClean="0"/>
              <a:t>Saslimstība</a:t>
            </a:r>
            <a:r>
              <a:rPr lang="en-US" dirty="0" smtClean="0"/>
              <a:t> </a:t>
            </a:r>
            <a:r>
              <a:rPr lang="en-US" dirty="0" err="1" smtClean="0"/>
              <a:t>Eiropā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922781"/>
            <a:ext cx="8455025" cy="506466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10.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biežākais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audzējs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; 8.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biežākais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iemesls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vēzi-saistītai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mirstībai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</a:t>
            </a: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Saslimstība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: 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vīriešiem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no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Times"/>
                <a:cs typeface="Times"/>
              </a:rPr>
              <a:t>8.7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austrumos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rgbClr val="F3ED0A"/>
                </a:solidFill>
                <a:ea typeface="Times"/>
                <a:cs typeface="Times"/>
              </a:rPr>
              <a:t>līdz</a:t>
            </a:r>
            <a:r>
              <a:rPr lang="en-US" dirty="0" smtClean="0">
                <a:solidFill>
                  <a:srgbClr val="F3ED0A"/>
                </a:solidFill>
                <a:ea typeface="Times"/>
                <a:cs typeface="Times"/>
              </a:rPr>
              <a:t> </a:t>
            </a:r>
            <a:r>
              <a:rPr lang="en-US" dirty="0">
                <a:solidFill>
                  <a:srgbClr val="F3ED0A"/>
                </a:solidFill>
                <a:ea typeface="Times"/>
                <a:cs typeface="Times"/>
              </a:rPr>
              <a:t>7.3 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ziemeļos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un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rietumos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uz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100 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000 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sievietēm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no 5.7 (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ziemeļos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līdz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4.5 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rietumos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)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uz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100 000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vīrieši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slimo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apmēram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uz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pusi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biežāk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endParaRPr lang="en-US" dirty="0">
              <a:solidFill>
                <a:srgbClr val="FFFFFF"/>
              </a:solidFill>
              <a:ea typeface="Times"/>
              <a:cs typeface="Times"/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pieaug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līdz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vecumu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: 1.5/100 000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pacientiem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15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–44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gadu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vecumā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; 55/100 000 &gt; 65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gadiem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</a:p>
          <a:p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Audzējs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ar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visaugstāko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mirstību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: &gt;</a:t>
            </a:r>
            <a:r>
              <a:rPr lang="en-US" dirty="0">
                <a:solidFill>
                  <a:srgbClr val="FFFFFF"/>
                </a:solidFill>
                <a:ea typeface="Times"/>
                <a:cs typeface="Times"/>
              </a:rPr>
              <a:t>95% 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no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saslimušajiem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Times"/>
                <a:cs typeface="Times"/>
              </a:rPr>
              <a:t>nomirst</a:t>
            </a:r>
            <a:r>
              <a:rPr lang="en-US" dirty="0" smtClean="0">
                <a:solidFill>
                  <a:srgbClr val="FFFFFF"/>
                </a:solidFill>
                <a:ea typeface="Times"/>
                <a:cs typeface="Times"/>
              </a:rPr>
              <a:t>. </a:t>
            </a:r>
          </a:p>
          <a:p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Nav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novērots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dzīvildzes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pieaugums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pēdējos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r>
              <a:rPr lang="en-US" dirty="0" err="1" smtClean="0">
                <a:solidFill>
                  <a:srgbClr val="FF00FF"/>
                </a:solidFill>
                <a:ea typeface="Times"/>
                <a:cs typeface="Times"/>
              </a:rPr>
              <a:t>gados</a:t>
            </a:r>
            <a:r>
              <a:rPr lang="en-US" dirty="0">
                <a:solidFill>
                  <a:srgbClr val="FF00FF"/>
                </a:solidFill>
                <a:ea typeface="Times"/>
                <a:cs typeface="Times"/>
              </a:rPr>
              <a:t>!</a:t>
            </a:r>
            <a:r>
              <a:rPr lang="en-US" dirty="0" smtClean="0">
                <a:solidFill>
                  <a:srgbClr val="FF00FF"/>
                </a:solidFill>
                <a:ea typeface="Times"/>
                <a:cs typeface="Times"/>
              </a:rPr>
              <a:t>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6375400"/>
            <a:ext cx="85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S. </a:t>
            </a:r>
            <a:r>
              <a:rPr lang="en-US" sz="1200" i="1" dirty="0" err="1" smtClean="0">
                <a:solidFill>
                  <a:srgbClr val="FFFFFF"/>
                </a:solidFill>
              </a:rPr>
              <a:t>Cascinu</a:t>
            </a:r>
            <a:r>
              <a:rPr lang="en-US" sz="1200" i="1" dirty="0" smtClean="0">
                <a:solidFill>
                  <a:srgbClr val="FFFFFF"/>
                </a:solidFill>
              </a:rPr>
              <a:t>, </a:t>
            </a:r>
            <a:r>
              <a:rPr lang="en-US" sz="1200" i="1" dirty="0">
                <a:solidFill>
                  <a:srgbClr val="FFFFFF"/>
                </a:solidFill>
              </a:rPr>
              <a:t>M. </a:t>
            </a:r>
            <a:r>
              <a:rPr lang="en-US" sz="1200" i="1" dirty="0" err="1" smtClean="0">
                <a:solidFill>
                  <a:srgbClr val="FFFFFF"/>
                </a:solidFill>
              </a:rPr>
              <a:t>Falconi</a:t>
            </a:r>
            <a:r>
              <a:rPr lang="en-US" sz="1200" i="1" dirty="0" smtClean="0">
                <a:solidFill>
                  <a:srgbClr val="FFFFFF"/>
                </a:solidFill>
              </a:rPr>
              <a:t> et al. 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Pancreatic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cancer: ESMO Clinical Practice Guidelines for diagnosis, treatment and follow-</a:t>
            </a:r>
            <a:r>
              <a:rPr lang="en-US" sz="1200" i="1" dirty="0" smtClean="0">
                <a:solidFill>
                  <a:schemeClr val="tx1"/>
                </a:solidFill>
                <a:latin typeface="+mn-lt"/>
              </a:rPr>
              <a:t>up; </a:t>
            </a:r>
            <a:r>
              <a:rPr lang="en-US" sz="1200" i="1" dirty="0">
                <a:solidFill>
                  <a:srgbClr val="FFFFFF"/>
                </a:solidFill>
              </a:rPr>
              <a:t>Annals of Oncology </a:t>
            </a:r>
            <a:r>
              <a:rPr lang="en-US" sz="1200" i="1" dirty="0" smtClean="0">
                <a:solidFill>
                  <a:srgbClr val="FFFFFF"/>
                </a:solidFill>
              </a:rPr>
              <a:t>21, </a:t>
            </a:r>
            <a:r>
              <a:rPr lang="en-US" sz="1200" i="1" dirty="0">
                <a:solidFill>
                  <a:srgbClr val="FFFFFF"/>
                </a:solidFill>
              </a:rPr>
              <a:t>2010 </a:t>
            </a:r>
            <a:endParaRPr lang="en-US" sz="1200" i="1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69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42" y="0"/>
            <a:ext cx="8464550" cy="1103313"/>
          </a:xfrm>
        </p:spPr>
        <p:txBody>
          <a:bodyPr/>
          <a:lstStyle/>
          <a:p>
            <a:r>
              <a:rPr lang="en-US" dirty="0" err="1" smtClean="0"/>
              <a:t>Saslimstība</a:t>
            </a:r>
            <a:r>
              <a:rPr lang="en-US" dirty="0" smtClean="0"/>
              <a:t> </a:t>
            </a:r>
            <a:r>
              <a:rPr lang="en-US" dirty="0" err="1" smtClean="0"/>
              <a:t>Latvijā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36" y="907310"/>
            <a:ext cx="8455025" cy="5950689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ea typeface="Arial Narrow"/>
                <a:cs typeface="Arial Narrow"/>
              </a:rPr>
              <a:t>Saslimsība</a:t>
            </a:r>
            <a:r>
              <a:rPr lang="en-US" dirty="0" smtClean="0">
                <a:solidFill>
                  <a:srgbClr val="FFFFFF"/>
                </a:solidFill>
                <a:ea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 Narrow"/>
                <a:cs typeface="Arial Narrow"/>
              </a:rPr>
              <a:t>uz</a:t>
            </a:r>
            <a:r>
              <a:rPr lang="en-US" dirty="0" smtClean="0">
                <a:solidFill>
                  <a:srgbClr val="FFFFFF"/>
                </a:solidFill>
                <a:ea typeface="Arial Narrow"/>
                <a:cs typeface="Arial Narrow"/>
              </a:rPr>
              <a:t> 100 000 / </a:t>
            </a:r>
            <a:r>
              <a:rPr lang="en-US" dirty="0" err="1" smtClean="0">
                <a:solidFill>
                  <a:srgbClr val="FFFFFF"/>
                </a:solidFill>
                <a:ea typeface="Arial Narrow"/>
                <a:cs typeface="Arial Narrow"/>
              </a:rPr>
              <a:t>gadā</a:t>
            </a:r>
            <a:endParaRPr lang="en-US" dirty="0">
              <a:solidFill>
                <a:srgbClr val="FFFFFF"/>
              </a:solidFill>
              <a:ea typeface="Arial Narrow"/>
              <a:cs typeface="Arial Narrow"/>
            </a:endParaRPr>
          </a:p>
          <a:p>
            <a:endParaRPr lang="en-US" dirty="0" smtClean="0">
              <a:solidFill>
                <a:srgbClr val="FFFFFF"/>
              </a:solidFill>
              <a:ea typeface="Arial Narrow"/>
              <a:cs typeface="Arial Narrow"/>
            </a:endParaRPr>
          </a:p>
          <a:p>
            <a:endParaRPr lang="en-US" dirty="0">
              <a:solidFill>
                <a:srgbClr val="FFFFFF"/>
              </a:solidFill>
              <a:ea typeface="Arial Narrow"/>
              <a:cs typeface="Arial Narrow"/>
            </a:endParaRPr>
          </a:p>
          <a:p>
            <a:endParaRPr lang="en-US" dirty="0" smtClean="0">
              <a:solidFill>
                <a:srgbClr val="FFFFFF"/>
              </a:solidFill>
              <a:ea typeface="Arial Narrow"/>
              <a:cs typeface="Arial Narrow"/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Sadalījums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pa </a:t>
            </a:r>
            <a:r>
              <a:rPr lang="en-US" dirty="0" err="1" smtClean="0">
                <a:solidFill>
                  <a:srgbClr val="FFFFFF"/>
                </a:solidFill>
              </a:rPr>
              <a:t>stadijām</a:t>
            </a:r>
            <a:r>
              <a:rPr lang="en-US" dirty="0" smtClean="0">
                <a:solidFill>
                  <a:srgbClr val="FFFFFF"/>
                </a:solidFill>
              </a:rPr>
              <a:t> 2011. </a:t>
            </a:r>
            <a:r>
              <a:rPr lang="en-US" dirty="0" err="1" smtClean="0">
                <a:solidFill>
                  <a:srgbClr val="FFFFFF"/>
                </a:solidFill>
              </a:rPr>
              <a:t>gadā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absolūtos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skaitļos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Pirmā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gada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letalitāte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2010.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gadā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uzskaitē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uzņemtajiem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atkarībā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no </a:t>
            </a:r>
            <a:r>
              <a:rPr lang="en-US" dirty="0" err="1">
                <a:solidFill>
                  <a:schemeClr val="tx1"/>
                </a:solidFill>
                <a:ea typeface="Arial Narrow"/>
                <a:cs typeface="Arial Narrow"/>
              </a:rPr>
              <a:t>audzēja</a:t>
            </a:r>
            <a:r>
              <a:rPr lang="en-US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Arial Narrow"/>
                <a:cs typeface="Arial Narrow"/>
              </a:rPr>
              <a:t>stadijas</a:t>
            </a:r>
            <a:endParaRPr lang="en-US" dirty="0" smtClean="0">
              <a:solidFill>
                <a:schemeClr val="tx1"/>
              </a:solidFill>
              <a:ea typeface="Arial Narrow"/>
              <a:cs typeface="Arial Narrow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ea typeface="Arial Narrow"/>
              <a:cs typeface="Arial Narrow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27034"/>
              </p:ext>
            </p:extLst>
          </p:nvPr>
        </p:nvGraphicFramePr>
        <p:xfrm>
          <a:off x="725652" y="1424915"/>
          <a:ext cx="7661290" cy="1478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2148"/>
                <a:gridCol w="954857"/>
                <a:gridCol w="954857"/>
                <a:gridCol w="954857"/>
                <a:gridCol w="954857"/>
                <a:gridCol w="954857"/>
                <a:gridCol w="954857"/>
              </a:tblGrid>
              <a:tr h="235939">
                <a:tc>
                  <a:txBody>
                    <a:bodyPr/>
                    <a:lstStyle/>
                    <a:p>
                      <a:r>
                        <a:rPr lang="en-US" dirty="0" smtClean="0"/>
                        <a:t>SSK-10. k. C25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kopā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14,5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13,7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16,2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15,8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17,1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19,2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vīrieši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16,0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15,4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19,1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15,5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18,5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19,6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sievietes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13,1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12,3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13,6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16,0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15,9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19,0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00552"/>
              </p:ext>
            </p:extLst>
          </p:nvPr>
        </p:nvGraphicFramePr>
        <p:xfrm>
          <a:off x="707518" y="3647649"/>
          <a:ext cx="69885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209"/>
                <a:gridCol w="824222"/>
                <a:gridCol w="824222"/>
                <a:gridCol w="824222"/>
                <a:gridCol w="824222"/>
                <a:gridCol w="824222"/>
                <a:gridCol w="82422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SSK-10. k. C25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kopā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3E"/>
                          </a:solidFill>
                        </a:rPr>
                        <a:t>kopā</a:t>
                      </a:r>
                      <a:endParaRPr lang="en-US" dirty="0">
                        <a:solidFill>
                          <a:srgbClr val="0000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317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1079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1079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1079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1079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54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10795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3333" y="6519333"/>
            <a:ext cx="3369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</a:rPr>
              <a:t>Slimību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profilakses</a:t>
            </a:r>
            <a:r>
              <a:rPr lang="en-US" sz="1200" i="1" dirty="0" smtClean="0">
                <a:solidFill>
                  <a:schemeClr val="tx1"/>
                </a:solidFill>
              </a:rPr>
              <a:t> un </a:t>
            </a:r>
            <a:r>
              <a:rPr lang="en-US" sz="1200" i="1" dirty="0" err="1" smtClean="0">
                <a:solidFill>
                  <a:schemeClr val="tx1"/>
                </a:solidFill>
              </a:rPr>
              <a:t>kontroles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centra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dati</a:t>
            </a:r>
            <a:endParaRPr lang="en-US" sz="1200" i="1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17" y="5567371"/>
            <a:ext cx="7810500" cy="74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6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9"/>
          <p:cNvSpPr>
            <a:spLocks noGrp="1" noChangeArrowheads="1"/>
          </p:cNvSpPr>
          <p:nvPr>
            <p:ph type="title"/>
          </p:nvPr>
        </p:nvSpPr>
        <p:spPr>
          <a:xfrm>
            <a:off x="382588" y="457399"/>
            <a:ext cx="8464550" cy="110331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AJCC </a:t>
            </a:r>
            <a:r>
              <a:rPr lang="en-US" dirty="0" smtClean="0">
                <a:latin typeface="Arial" charset="0"/>
              </a:rPr>
              <a:t>(TNM) </a:t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klasifikācija</a:t>
            </a:r>
            <a:endParaRPr lang="en-US" dirty="0">
              <a:latin typeface="Arial" charset="0"/>
            </a:endParaRPr>
          </a:p>
        </p:txBody>
      </p:sp>
      <p:sp>
        <p:nvSpPr>
          <p:cNvPr id="28674" name="Rectangle 41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3" y="614097"/>
            <a:ext cx="4152900" cy="572226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i="1" dirty="0" smtClean="0">
                <a:latin typeface="Arial" charset="0"/>
              </a:rPr>
              <a:t>TUMOR</a:t>
            </a:r>
            <a:endParaRPr lang="en-US" sz="18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Tis: in situ </a:t>
            </a:r>
            <a:r>
              <a:rPr lang="en-US" sz="1800" dirty="0" err="1" smtClean="0">
                <a:latin typeface="Arial" charset="0"/>
              </a:rPr>
              <a:t>karcinoma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T1: &lt; 2 cm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T2: &gt; 2 cm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T3: </a:t>
            </a:r>
            <a:r>
              <a:rPr lang="en-US" sz="1800" dirty="0" err="1" smtClean="0">
                <a:latin typeface="Arial" charset="0"/>
              </a:rPr>
              <a:t>izplatās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ārpus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i="1" dirty="0" smtClean="0">
                <a:latin typeface="Arial" charset="0"/>
              </a:rPr>
              <a:t>pancreas</a:t>
            </a: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T4: </a:t>
            </a:r>
            <a:r>
              <a:rPr lang="en-US" sz="1800" dirty="0" err="1" smtClean="0">
                <a:latin typeface="Arial" charset="0"/>
              </a:rPr>
              <a:t>iesaista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celiakālo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stumbru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vai</a:t>
            </a:r>
            <a:r>
              <a:rPr lang="en-US" sz="1800" dirty="0" smtClean="0">
                <a:latin typeface="Arial" charset="0"/>
              </a:rPr>
              <a:t> a. </a:t>
            </a:r>
            <a:r>
              <a:rPr lang="en-US" sz="1800" dirty="0" err="1" smtClean="0">
                <a:latin typeface="Arial" charset="0"/>
              </a:rPr>
              <a:t>mesenterica</a:t>
            </a:r>
            <a:r>
              <a:rPr lang="en-US" sz="1800" dirty="0" smtClean="0">
                <a:latin typeface="Arial" charset="0"/>
              </a:rPr>
              <a:t> sup. (</a:t>
            </a:r>
            <a:r>
              <a:rPr lang="en-US" sz="1800" dirty="0" err="1" smtClean="0">
                <a:latin typeface="Arial" charset="0"/>
              </a:rPr>
              <a:t>nerezicējams</a:t>
            </a:r>
            <a:r>
              <a:rPr lang="en-US" sz="1800" dirty="0" smtClean="0">
                <a:latin typeface="Arial" charset="0"/>
              </a:rPr>
              <a:t>)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i="1" dirty="0">
                <a:latin typeface="Arial" charset="0"/>
              </a:rPr>
              <a:t>NODE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N0: </a:t>
            </a:r>
            <a:r>
              <a:rPr lang="en-US" sz="1800" dirty="0" err="1" smtClean="0">
                <a:latin typeface="Arial" charset="0"/>
              </a:rPr>
              <a:t>nav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mts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reģ</a:t>
            </a:r>
            <a:r>
              <a:rPr lang="en-US" sz="1800" dirty="0" smtClean="0">
                <a:latin typeface="Arial" charset="0"/>
              </a:rPr>
              <a:t>. l/m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N1: </a:t>
            </a:r>
            <a:r>
              <a:rPr lang="en-US" sz="1800" dirty="0" err="1" smtClean="0">
                <a:latin typeface="Arial" charset="0"/>
              </a:rPr>
              <a:t>reģ</a:t>
            </a:r>
            <a:r>
              <a:rPr lang="en-US" sz="1800" dirty="0" smtClean="0">
                <a:latin typeface="Arial" charset="0"/>
              </a:rPr>
              <a:t>. l/m </a:t>
            </a:r>
            <a:r>
              <a:rPr lang="en-US" sz="1800" dirty="0" err="1" smtClean="0">
                <a:latin typeface="Arial" charset="0"/>
              </a:rPr>
              <a:t>mts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i="1" dirty="0">
                <a:latin typeface="Arial" charset="0"/>
              </a:rPr>
              <a:t>METASTASES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M0: </a:t>
            </a:r>
            <a:r>
              <a:rPr lang="en-US" sz="1800" dirty="0" err="1" smtClean="0">
                <a:latin typeface="Arial" charset="0"/>
              </a:rPr>
              <a:t>nav</a:t>
            </a: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M1: </a:t>
            </a:r>
            <a:r>
              <a:rPr lang="en-US" sz="1800" dirty="0" err="1" smtClean="0">
                <a:latin typeface="Arial" charset="0"/>
              </a:rPr>
              <a:t>ir</a:t>
            </a:r>
            <a:endParaRPr lang="en-US" sz="1800" dirty="0">
              <a:latin typeface="Arial" charset="0"/>
            </a:endParaRPr>
          </a:p>
        </p:txBody>
      </p:sp>
      <p:graphicFrame>
        <p:nvGraphicFramePr>
          <p:cNvPr id="123975" name="Group 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35110575"/>
              </p:ext>
            </p:extLst>
          </p:nvPr>
        </p:nvGraphicFramePr>
        <p:xfrm>
          <a:off x="381000" y="2066925"/>
          <a:ext cx="4189413" cy="2560635"/>
        </p:xfrm>
        <a:graphic>
          <a:graphicData uri="http://schemas.openxmlformats.org/drawingml/2006/table">
            <a:tbl>
              <a:tblPr/>
              <a:tblGrid>
                <a:gridCol w="1965325"/>
                <a:gridCol w="2224088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Tis, N0,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T1, N0,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T2, N0,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T3, N0,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IIB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T1-3, N1,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T4, any N, M0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Any T, any N, M1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3935" name="Oval 31"/>
          <p:cNvSpPr>
            <a:spLocks noChangeArrowheads="1"/>
          </p:cNvSpPr>
          <p:nvPr/>
        </p:nvSpPr>
        <p:spPr bwMode="auto">
          <a:xfrm>
            <a:off x="261938" y="3462349"/>
            <a:ext cx="4340225" cy="12795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492125" y="4867275"/>
            <a:ext cx="393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 err="1" smtClean="0">
                <a:solidFill>
                  <a:schemeClr val="hlink"/>
                </a:solidFill>
              </a:rPr>
              <a:t>nerezicējams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28703" name="Text Box 34"/>
          <p:cNvSpPr txBox="1">
            <a:spLocks noChangeArrowheads="1"/>
          </p:cNvSpPr>
          <p:nvPr/>
        </p:nvSpPr>
        <p:spPr bwMode="auto">
          <a:xfrm>
            <a:off x="282575" y="6386513"/>
            <a:ext cx="5289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1200" i="1" dirty="0"/>
              <a:t>AJCC Cancer Staging Manual, </a:t>
            </a:r>
            <a:r>
              <a:rPr lang="en-US" sz="1200" i="1" dirty="0" smtClean="0"/>
              <a:t>7th </a:t>
            </a:r>
            <a:r>
              <a:rPr lang="en-US" sz="1200" i="1" dirty="0"/>
              <a:t>ed. </a:t>
            </a:r>
            <a:r>
              <a:rPr lang="en-US" sz="1200" i="1" dirty="0" err="1"/>
              <a:t>www.cancerstaging.net</a:t>
            </a:r>
            <a:r>
              <a:rPr lang="en-US" sz="1200" i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7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5" grpId="0" animBg="1"/>
      <p:bldP spid="1239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152" y="445676"/>
            <a:ext cx="8464550" cy="11033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+mj-ea"/>
              </a:rPr>
              <a:t>Stadiju</a:t>
            </a:r>
            <a:r>
              <a:rPr lang="en-US" dirty="0" smtClean="0">
                <a:latin typeface="+mn-lt"/>
                <a:ea typeface="+mj-ea"/>
              </a:rPr>
              <a:t> </a:t>
            </a:r>
            <a:r>
              <a:rPr lang="en-US" dirty="0" err="1" smtClean="0">
                <a:latin typeface="+mn-lt"/>
                <a:ea typeface="+mj-ea"/>
              </a:rPr>
              <a:t>bieži</a:t>
            </a:r>
            <a:r>
              <a:rPr lang="en-US" dirty="0" smtClean="0">
                <a:latin typeface="+mn-lt"/>
                <a:ea typeface="+mj-ea"/>
              </a:rPr>
              <a:t> </a:t>
            </a:r>
            <a:r>
              <a:rPr lang="en-US" dirty="0" err="1" smtClean="0">
                <a:latin typeface="+mn-lt"/>
                <a:ea typeface="+mj-ea"/>
              </a:rPr>
              <a:t>nosaka</a:t>
            </a:r>
            <a:r>
              <a:rPr lang="en-US" dirty="0" smtClean="0">
                <a:latin typeface="+mn-lt"/>
                <a:ea typeface="+mj-ea"/>
              </a:rPr>
              <a:t> </a:t>
            </a:r>
            <a:r>
              <a:rPr lang="en-US" dirty="0" err="1" smtClean="0">
                <a:latin typeface="+mn-lt"/>
                <a:ea typeface="+mj-ea"/>
              </a:rPr>
              <a:t>klīniski</a:t>
            </a:r>
            <a:r>
              <a:rPr lang="en-US" dirty="0" smtClean="0">
                <a:latin typeface="+mn-lt"/>
                <a:ea typeface="+mj-ea"/>
              </a:rPr>
              <a:t>, </a:t>
            </a:r>
            <a:r>
              <a:rPr lang="en-US" dirty="0" err="1" smtClean="0">
                <a:latin typeface="+mn-lt"/>
                <a:ea typeface="+mj-ea"/>
              </a:rPr>
              <a:t>nevis</a:t>
            </a:r>
            <a:r>
              <a:rPr lang="en-US" dirty="0" smtClean="0">
                <a:latin typeface="+mn-lt"/>
                <a:ea typeface="+mj-ea"/>
              </a:rPr>
              <a:t> </a:t>
            </a:r>
            <a:r>
              <a:rPr lang="en-US" dirty="0" err="1" smtClean="0">
                <a:latin typeface="+mn-lt"/>
                <a:ea typeface="+mj-ea"/>
              </a:rPr>
              <a:t>pēc</a:t>
            </a:r>
            <a:r>
              <a:rPr lang="en-US" dirty="0" smtClean="0">
                <a:latin typeface="+mn-lt"/>
                <a:ea typeface="+mj-ea"/>
              </a:rPr>
              <a:t> TNM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2228824"/>
            <a:ext cx="8455025" cy="5163999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Rezicējams</a:t>
            </a:r>
            <a:endParaRPr lang="en-US" sz="2800" dirty="0" smtClean="0">
              <a:solidFill>
                <a:schemeClr val="tx1"/>
              </a:solidFill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Robežstāvoklis</a:t>
            </a:r>
            <a:endParaRPr lang="en-US" sz="2800" dirty="0" smtClean="0">
              <a:solidFill>
                <a:schemeClr val="tx1"/>
              </a:solidFill>
              <a:ea typeface="+mn-ea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Lokāli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izplatīts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nerezicējams</a:t>
            </a:r>
            <a:r>
              <a:rPr lang="en-US" sz="2800" dirty="0" smtClean="0">
                <a:solidFill>
                  <a:schemeClr val="tx1"/>
                </a:solidFill>
                <a:ea typeface="+mn-ea"/>
              </a:rPr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chemeClr val="tx1"/>
                </a:solidFill>
                <a:ea typeface="+mn-ea"/>
              </a:rPr>
              <a:t>Metastātisks</a:t>
            </a:r>
            <a:endParaRPr lang="en-US" sz="2800" dirty="0" smtClean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21" y="178275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8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80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55230"/>
              </p:ext>
            </p:extLst>
          </p:nvPr>
        </p:nvGraphicFramePr>
        <p:xfrm>
          <a:off x="834693" y="1223567"/>
          <a:ext cx="7887169" cy="5470444"/>
        </p:xfrm>
        <a:graphic>
          <a:graphicData uri="http://schemas.openxmlformats.org/drawingml/2006/table">
            <a:tbl>
              <a:tblPr/>
              <a:tblGrid>
                <a:gridCol w="3509962"/>
                <a:gridCol w="2081213"/>
                <a:gridCol w="2295994"/>
              </a:tblGrid>
              <a:tr h="89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Stadija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dg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nosakot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dzīvildze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Lokāla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Lokāli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izplaltīta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nerezicējama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Metastātiska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4" name="Picture 36" descr="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549650"/>
            <a:ext cx="152241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39" descr="adju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317750"/>
            <a:ext cx="152241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42" descr="m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151438"/>
            <a:ext cx="15224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Text Box 11"/>
          <p:cNvSpPr txBox="1">
            <a:spLocks noChangeArrowheads="1"/>
          </p:cNvSpPr>
          <p:nvPr/>
        </p:nvSpPr>
        <p:spPr bwMode="auto">
          <a:xfrm>
            <a:off x="285750" y="6388768"/>
            <a:ext cx="8561388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200" i="1" dirty="0" smtClean="0">
                <a:solidFill>
                  <a:schemeClr val="tx1"/>
                </a:solidFill>
              </a:rPr>
              <a:t>SEER </a:t>
            </a:r>
            <a:r>
              <a:rPr lang="en-US" sz="1200" i="1" dirty="0">
                <a:solidFill>
                  <a:schemeClr val="tx1"/>
                </a:solidFill>
              </a:rPr>
              <a:t>Surveillance Epidemiology and End Results</a:t>
            </a:r>
            <a:r>
              <a:rPr lang="en-GB" sz="1200" dirty="0" smtClean="0">
                <a:solidFill>
                  <a:schemeClr val="bg2"/>
                </a:solidFill>
              </a:rPr>
              <a:t>: </a:t>
            </a:r>
            <a:r>
              <a:rPr lang="en-GB" sz="1200" i="1" dirty="0" smtClean="0">
                <a:solidFill>
                  <a:schemeClr val="bg2"/>
                </a:solidFill>
              </a:rPr>
              <a:t>Siegel </a:t>
            </a:r>
            <a:r>
              <a:rPr lang="en-GB" sz="1200" i="1" dirty="0">
                <a:solidFill>
                  <a:schemeClr val="bg2"/>
                </a:solidFill>
              </a:rPr>
              <a:t>R, et al. CA Cancer J </a:t>
            </a:r>
            <a:r>
              <a:rPr lang="en-GB" sz="1200" i="1" dirty="0" err="1">
                <a:solidFill>
                  <a:schemeClr val="bg2"/>
                </a:solidFill>
              </a:rPr>
              <a:t>Clin</a:t>
            </a:r>
            <a:r>
              <a:rPr lang="en-GB" sz="1200" i="1" dirty="0">
                <a:solidFill>
                  <a:schemeClr val="bg2"/>
                </a:solidFill>
              </a:rPr>
              <a:t>. 2012;62:10-29.</a:t>
            </a:r>
          </a:p>
        </p:txBody>
      </p:sp>
      <p:sp>
        <p:nvSpPr>
          <p:cNvPr id="15388" name="Title 7"/>
          <p:cNvSpPr>
            <a:spLocks noGrp="1"/>
          </p:cNvSpPr>
          <p:nvPr>
            <p:ph type="title"/>
          </p:nvPr>
        </p:nvSpPr>
        <p:spPr>
          <a:xfrm>
            <a:off x="368633" y="108480"/>
            <a:ext cx="8464550" cy="1103313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Dati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atkarībā</a:t>
            </a:r>
            <a:r>
              <a:rPr lang="en-US" dirty="0" smtClean="0">
                <a:latin typeface="Arial" charset="0"/>
              </a:rPr>
              <a:t> no </a:t>
            </a:r>
            <a:r>
              <a:rPr lang="en-US" dirty="0" err="1" smtClean="0">
                <a:latin typeface="Arial" charset="0"/>
              </a:rPr>
              <a:t>stadijas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SEER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datu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bāze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54" y="105704"/>
            <a:ext cx="423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9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ancreatic Cancer: Evolving Best Practices and Promising Novel Agents&amp;quot;&quot;/&gt;&lt;property id=&quot;20307&quot; value=&quot;693&quot;/&gt;&lt;/object&gt;&lt;object type=&quot;3&quot; unique_id=&quot;10005&quot;&gt;&lt;property id=&quot;20148&quot; value=&quot;5&quot;/&gt;&lt;property id=&quot;20300&quot; value=&quot;Slide 2 - &amp;quot;Pancreatic Cancer: Evolving Best Practices and Promising Novel Agents&amp;quot;&quot;/&gt;&lt;property id=&quot;20307&quot; value=&quot;709&quot;/&gt;&lt;/object&gt;&lt;object type=&quot;3&quot; unique_id=&quot;10006&quot;&gt;&lt;property id=&quot;20148&quot; value=&quot;5&quot;/&gt;&lt;property id=&quot;20300&quot; value=&quot;Slide 3 - &amp;quot;About These Slides&amp;quot;&quot;/&gt;&lt;property id=&quot;20307&quot; value=&quot;708&quot;/&gt;&lt;/object&gt;&lt;object type=&quot;3&quot; unique_id=&quot;10007&quot;&gt;&lt;property id=&quot;20148&quot; value=&quot;5&quot;/&gt;&lt;property id=&quot;20300&quot; value=&quot;Slide 4 - &amp;quot;Faculty&amp;quot;&quot;/&gt;&lt;property id=&quot;20307&quot; value=&quot;711&quot;/&gt;&lt;/object&gt;&lt;object type=&quot;3&quot; unique_id=&quot;10008&quot;&gt;&lt;property id=&quot;20148&quot; value=&quot;5&quot;/&gt;&lt;property id=&quot;20300&quot; value=&quot;Slide 5 - &amp;quot;Pancreatic Cancer: Challenges&amp;quot;&quot;/&gt;&lt;property id=&quot;20307&quot; value=&quot;616&quot;/&gt;&lt;/object&gt;&lt;object type=&quot;3&quot; unique_id=&quot;10009&quot;&gt;&lt;property id=&quot;20148&quot; value=&quot;5&quot;/&gt;&lt;property id=&quot;20300&quot; value=&quot;Slide 6 - &amp;quot;The Scope of the Problem: For Pancreatic Cancer, Incidence = Mortality&amp;quot;&quot;/&gt;&lt;property id=&quot;20307&quot; value=&quot;510&quot;/&gt;&lt;/object&gt;&lt;object type=&quot;3&quot; unique_id=&quot;10010&quot;&gt;&lt;property id=&quot;20148&quot; value=&quot;5&quot;/&gt;&lt;property id=&quot;20300&quot; value=&quot;Slide 7 - &amp;quot;Staging: Patients Often Staged Clinically, Not by TNM Classification&amp;quot;&quot;/&gt;&lt;property id=&quot;20307&quot; value=&quot;513&quot;/&gt;&lt;/object&gt;&lt;object type=&quot;3&quot; unique_id=&quot;10011&quot;&gt;&lt;property id=&quot;20148&quot; value=&quot;5&quot;/&gt;&lt;property id=&quot;20300&quot; value=&quot;Slide 8 - &amp;quot;Pancreatic Cancer by Stage &amp;#x0D;&amp;#x0A;(SEER Database)&amp;quot;&quot;/&gt;&lt;property id=&quot;20307&quot; value=&quot;585&quot;/&gt;&lt;/object&gt;&lt;object type=&quot;3&quot; unique_id=&quot;10012&quot;&gt;&lt;property id=&quot;20148&quot; value=&quot;5&quot;/&gt;&lt;property id=&quot;20300&quot; value=&quot;Slide 9 - &amp;quot;The Pancreas&amp;#x0D;&amp;#x0A;&amp;quot;&quot;/&gt;&lt;property id=&quot;20307&quot; value=&quot;514&quot;/&gt;&lt;/object&gt;&lt;object type=&quot;3&quot; unique_id=&quot;10013&quot;&gt;&lt;property id=&quot;20148&quot; value=&quot;5&quot;/&gt;&lt;property id=&quot;20300&quot; value=&quot;Slide 10 - &amp;quot;Metastatic Pancreatic Cancer: The Basis of Gemcitabine as the Mainstay of Treatment&amp;quot;&quot;/&gt;&lt;property id=&quot;20307&quot; value=&quot;563&quot;/&gt;&lt;/object&gt;&lt;object type=&quot;3&quot; unique_id=&quot;10014&quot;&gt;&lt;property id=&quot;20148&quot; value=&quot;5&quot;/&gt;&lt;property id=&quot;20300&quot; value=&quot;Slide 11 - &amp;quot;Gemcitabine Combinations in Advanced Pancreatic Cancer: Meta-Analysis&amp;quot;&quot;/&gt;&lt;property id=&quot;20307&quot; value=&quot;666&quot;/&gt;&lt;/object&gt;&lt;object type=&quot;3&quot; unique_id=&quot;10015&quot;&gt;&lt;property id=&quot;20148&quot; value=&quot;5&quot;/&gt;&lt;property id=&quot;20300&quot; value=&quot;Slide 12 - &amp;quot;Critical Study Endpoint for Patients With Pancreatic Cancer: Clinical Benefit Response&amp;quot;&quot;/&gt;&lt;property id=&quot;20307&quot; value=&quot;686&quot;/&gt;&lt;/object&gt;&lt;object type=&quot;3&quot; unique_id=&quot;10016&quot;&gt;&lt;property id=&quot;20148&quot; value=&quot;5&quot;/&gt;&lt;property id=&quot;20300&quot; value=&quot;Slide 13 - &amp;quot;Phase III Studies: No Survival Benefit for Gemcitabine Combination vs Monotherapy&amp;quot;&quot;/&gt;&lt;property id=&quot;20307&quot; value=&quot;687&quot;/&gt;&lt;/object&gt;&lt;object type=&quot;3&quot; unique_id=&quot;10017&quot;&gt;&lt;property id=&quot;20148&quot; value=&quot;5&quot;/&gt;&lt;property id=&quot;20300&quot; value=&quot;Slide 14 - &amp;quot;Example: Gemcitabine/Platinum Doublets for Advanced Pancreatic Cancer (Phase III)&amp;quot;&quot;/&gt;&lt;property id=&quot;20307&quot; value=&quot;667&quot;/&gt;&lt;/object&gt;&lt;object type=&quot;3&quot; unique_id=&quot;10018&quot;&gt;&lt;property id=&quot;20148&quot; value=&quot;5&quot;/&gt;&lt;property id=&quot;20300&quot; value=&quot;Slide 15 - &amp;quot;Performance Status is Critical in Selecting Treatment for Advanced Pancreatic Cancer&amp;quot;&quot;/&gt;&lt;property id=&quot;20307&quot; value=&quot;614&quot;/&gt;&lt;/object&gt;&lt;object type=&quot;3&quot; unique_id=&quot;10019&quot;&gt;&lt;property id=&quot;20148&quot; value=&quot;5&quot;/&gt;&lt;property id=&quot;20300&quot; value=&quot;Slide 16 - &amp;quot;Phase I/II Trial: Gemcitabine Plus Nab-Paclitaxel in Advanced Pancreatic Cancer&amp;quot;&quot;/&gt;&lt;property id=&quot;20307&quot; value=&quot;675&quot;/&gt;&lt;/object&gt;&lt;object type=&quot;3&quot; unique_id=&quot;10020&quot;&gt;&lt;property id=&quot;20148&quot; value=&quot;5&quot;/&gt;&lt;property id=&quot;20300&quot; value=&quot;Slide 17 - &amp;quot;Efficacy Results of Gemcitabine/Nab-Paclitaxel (at MTD)&amp;quot;&quot;/&gt;&lt;property id=&quot;20307&quot; value=&quot;679&quot;/&gt;&lt;/object&gt;&lt;object type=&quot;3&quot; unique_id=&quot;10021&quot;&gt;&lt;property id=&quot;20148&quot; value=&quot;5&quot;/&gt;&lt;property id=&quot;20300&quot; value=&quot;Slide 18 - &amp;quot;Higher Expression of SPARC in Tumor Stroma Correlates With Improved Survival&amp;quot;&quot;/&gt;&lt;property id=&quot;20307&quot; value=&quot;680&quot;/&gt;&lt;/object&gt;&lt;object type=&quot;3&quot; unique_id=&quot;10022&quot;&gt;&lt;property id=&quot;20148&quot; value=&quot;5&quot;/&gt;&lt;property id=&quot;20300&quot; value=&quot;Slide 19 - &amp;quot;International Phase III Trial&amp;quot;&quot;/&gt;&lt;property id=&quot;20307&quot; value=&quot;678&quot;/&gt;&lt;/object&gt;&lt;object type=&quot;3&quot; unique_id=&quot;10023&quot;&gt;&lt;property id=&quot;20148&quot; value=&quot;5&quot;/&gt;&lt;property id=&quot;20300&quot; value=&quot;Slide 20 - &amp;quot;FOLFIRINOX: Has a New Treatment Standard for Metastatic Pancreatic Cancer Emerged? &amp;quot;&quot;/&gt;&lt;property id=&quot;20307&quot; value=&quot;630&quot;/&gt;&lt;/object&gt;&lt;object type=&quot;3&quot; unique_id=&quot;10024&quot;&gt;&lt;property id=&quot;20148&quot; value=&quot;5&quot;/&gt;&lt;property id=&quot;20300&quot; value=&quot;Slide 21 - &amp;quot;Study Schema for Phase III Trial of Gemcitabine vs FOLFIRINOX&amp;quot;&quot;/&gt;&lt;property id=&quot;20307&quot; value=&quot;631&quot;/&gt;&lt;/object&gt;&lt;object type=&quot;3&quot; unique_id=&quot;10025&quot;&gt;&lt;property id=&quot;20148&quot; value=&quot;5&quot;/&gt;&lt;property id=&quot;20300&quot; value=&quot;Slide 22 - &amp;quot;Demographic/Baseline Characteristics of Patients in the ITT Population&amp;quot;&quot;/&gt;&lt;property id=&quot;20307&quot; value=&quot;696&quot;/&gt;&lt;/object&gt;&lt;object type=&quot;3&quot; unique_id=&quot;10026&quot;&gt;&lt;property id=&quot;20148&quot; value=&quot;5&quot;/&gt;&lt;property id=&quot;20300&quot; value=&quot;Slide 23 - &amp;quot;FOLFIRINOX vs Gemcitabine: Efficacy Results&amp;quot;&quot;/&gt;&lt;property id=&quot;20307&quot; value=&quot;633&quot;/&gt;&lt;/object&gt;&lt;object type=&quot;3&quot; unique_id=&quot;10027&quot;&gt;&lt;property id=&quot;20148&quot; value=&quot;5&quot;/&gt;&lt;property id=&quot;20300&quot; value=&quot;Slide 24 - &amp;quot;FOLFIRINOX vs Gemcitabine: OS and PFS&amp;quot;&quot;/&gt;&lt;property id=&quot;20307&quot; value=&quot;634&quot;/&gt;&lt;/object&gt;&lt;object type=&quot;3&quot; unique_id=&quot;10028&quot;&gt;&lt;property id=&quot;20148&quot; value=&quot;5&quot;/&gt;&lt;property id=&quot;20300&quot; value=&quot;Slide 25 - &amp;quot;But is FOLFIRINOX Tolerable? Safety and Toxicity Results&amp;quot;&quot;/&gt;&lt;property id=&quot;20307&quot; value=&quot;697&quot;/&gt;&lt;/object&gt;&lt;object type=&quot;3&quot; unique_id=&quot;10029&quot;&gt;&lt;property id=&quot;20148&quot; value=&quot;5&quot;/&gt;&lt;property id=&quot;20300&quot; value=&quot;Slide 26 - &amp;quot;FOLFIRINOX: Take-Home Messages&amp;quot;&quot;/&gt;&lt;property id=&quot;20307&quot; value=&quot;662&quot;/&gt;&lt;/object&gt;&lt;object type=&quot;3&quot; unique_id=&quot;10030&quot;&gt;&lt;property id=&quot;20148&quot; value=&quot;5&quot;/&gt;&lt;property id=&quot;20300&quot; value=&quot;Slide 27 - &amp;quot;What About Locally Advanced Pancreatic Cancer? Outstanding Questions &amp;quot;&quot;/&gt;&lt;property id=&quot;20307&quot; value=&quot;669&quot;/&gt;&lt;/object&gt;&lt;object type=&quot;3&quot; unique_id=&quot;10031&quot;&gt;&lt;property id=&quot;20148&quot; value=&quot;5&quot;/&gt;&lt;property id=&quot;20300&quot; value=&quot;Slide 28 - &amp;quot;Locally Advanced Pancreatic Cancer: What We Know and What We Still Don’t Know&amp;quot;&quot;/&gt;&lt;property id=&quot;20307&quot; value=&quot;688&quot;/&gt;&lt;/object&gt;&lt;object type=&quot;3&quot; unique_id=&quot;10032&quot;&gt;&lt;property id=&quot;20148&quot; value=&quot;5&quot;/&gt;&lt;property id=&quot;20300&quot; value=&quot;Slide 29 - &amp;quot;Locally Advanced Pancreatic Cancer: What We Know and What We Still Don’t Know&amp;quot;&quot;/&gt;&lt;property id=&quot;20307&quot; value=&quot;698&quot;/&gt;&lt;/object&gt;&lt;object type=&quot;3&quot; unique_id=&quot;10033&quot;&gt;&lt;property id=&quot;20148&quot; value=&quot;5&quot;/&gt;&lt;property id=&quot;20300&quot; value=&quot;Slide 30 - &amp;quot;A Word About Adjuvant Therapy for Resectable Disease&amp;quot;&quot;/&gt;&lt;property id=&quot;20307&quot; value=&quot;681&quot;/&gt;&lt;/object&gt;&lt;object type=&quot;3&quot; unique_id=&quot;10034&quot;&gt;&lt;property id=&quot;20148&quot; value=&quot;5&quot;/&gt;&lt;property id=&quot;20300&quot; value=&quot;Slide 31 - &amp;quot;Early Data Show Benefit of Adjuvant 5-FU–Based ChemoXRT in Pancreatic Cancer&amp;quot;&quot;/&gt;&lt;property id=&quot;20307&quot; value=&quot;685&quot;/&gt;&lt;/object&gt;&lt;object type=&quot;3&quot; unique_id=&quot;10035&quot;&gt;&lt;property id=&quot;20148&quot; value=&quot;5&quot;/&gt;&lt;property id=&quot;20300&quot; value=&quot;Slide 32 - &amp;quot;Evolution of Adjuvant Therapy for Pancreatic Cancer Over the Past Decade&amp;quot;&quot;/&gt;&lt;property id=&quot;20307&quot; value=&quot;588&quot;/&gt;&lt;/object&gt;&lt;object type=&quot;3&quot; unique_id=&quot;10036&quot;&gt;&lt;property id=&quot;20148&quot; value=&quot;5&quot;/&gt;&lt;property id=&quot;20300&quot; value=&quot;Slide 33 - &amp;quot;Evolution of Adjuvant Therapy for Pancreatic Cancer Over the Past Decade&amp;quot;&quot;/&gt;&lt;property id=&quot;20307&quot; value=&quot;682&quot;/&gt;&lt;/object&gt;&lt;object type=&quot;3&quot; unique_id=&quot;10037&quot;&gt;&lt;property id=&quot;20148&quot; value=&quot;5&quot;/&gt;&lt;property id=&quot;20300&quot; value=&quot;Slide 34 - &amp;quot;Evolution of Adjuvant Therapy for Pancreatic Cancer Over the Past Decade&amp;quot;&quot;/&gt;&lt;property id=&quot;20307&quot; value=&quot;683&quot;/&gt;&lt;/object&gt;&lt;object type=&quot;3&quot; unique_id=&quot;10038&quot;&gt;&lt;property id=&quot;20148&quot; value=&quot;5&quot;/&gt;&lt;property id=&quot;20300&quot; value=&quot;Slide 35 - &amp;quot;Evolution of Adjuvant Therapy for Pancreatic Cancer Over the Past Decade&amp;quot;&quot;/&gt;&lt;property id=&quot;20307&quot; value=&quot;690&quot;/&gt;&lt;/object&gt;&lt;object type=&quot;3&quot; unique_id=&quot;10039&quot;&gt;&lt;property id=&quot;20148&quot; value=&quot;5&quot;/&gt;&lt;property id=&quot;20300&quot; value=&quot;Slide 36 - &amp;quot;Phase III Postop Adjuvant Therapy Trials: What Progress Has Been Made?&amp;quot;&quot;/&gt;&lt;property id=&quot;20307&quot; value=&quot;595&quot;/&gt;&lt;/object&gt;&lt;object type=&quot;3&quot; unique_id=&quot;10040&quot;&gt;&lt;property id=&quot;20148&quot; value=&quot;5&quot;/&gt;&lt;property id=&quot;20300&quot; value=&quot;Slide 37 - &amp;quot;The Future in Adjuvant Therapy Trials for Pancreatic Adenocarcinoma&amp;quot;&quot;/&gt;&lt;property id=&quot;20307&quot; value=&quot;689&quot;/&gt;&lt;/object&gt;&lt;object type=&quot;3&quot; unique_id=&quot;10041&quot;&gt;&lt;property id=&quot;20148&quot; value=&quot;5&quot;/&gt;&lt;property id=&quot;20300&quot; value=&quot;Slide 38 - &amp;quot;Targeted Therapies in Pancreatic Cancer: Where We’ve Been, Where We’re Going&amp;quot;&quot;/&gt;&lt;property id=&quot;20307&quot; value=&quot;659&quot;/&gt;&lt;/object&gt;&lt;object type=&quot;3&quot; unique_id=&quot;10042&quot;&gt;&lt;property id=&quot;20148&quot; value=&quot;5&quot;/&gt;&lt;property id=&quot;20300&quot; value=&quot;Slide 39 - &amp;quot;Disappointment of “Targeted” Agents in Pancreatic Cancer: Survival in Ph III Trials&amp;quot;&quot;/&gt;&lt;property id=&quot;20307&quot; value=&quot;608&quot;/&gt;&lt;/object&gt;&lt;object type=&quot;3&quot; unique_id=&quot;10043&quot;&gt;&lt;property id=&quot;20148&quot; value=&quot;5&quot;/&gt;&lt;property id=&quot;20300&quot; value=&quot;Slide 40 - &amp;quot;PA.3: Erlotinib Becomes First Targeted Agent Approved for Pancreatic Cancer Use&amp;quot;&quot;/&gt;&lt;property id=&quot;20307&quot; value=&quot;606&quot;/&gt;&lt;/object&gt;&lt;object type=&quot;3&quot; unique_id=&quot;10044&quot;&gt;&lt;property id=&quot;20148&quot; value=&quot;5&quot;/&gt;&lt;property id=&quot;20300&quot; value=&quot;Slide 41 - &amp;quot;PA.3 Trial: Study Schema&amp;quot;&quot;/&gt;&lt;property id=&quot;20307&quot; value=&quot;440&quot;/&gt;&lt;/object&gt;&lt;object type=&quot;3&quot; unique_id=&quot;10045&quot;&gt;&lt;property id=&quot;20148&quot; value=&quot;5&quot;/&gt;&lt;property id=&quot;20300&quot; value=&quot;Slide 42 - &amp;quot;PA.3: Survival Results&amp;quot;&quot;/&gt;&lt;property id=&quot;20307&quot; value=&quot;629&quot;/&gt;&lt;/object&gt;&lt;object type=&quot;3&quot; unique_id=&quot;10046&quot;&gt;&lt;property id=&quot;20148&quot; value=&quot;5&quot;/&gt;&lt;property id=&quot;20300&quot; value=&quot;Slide 43 - &amp;quot;PA.3: Toxicities Associated With Erlotinib&amp;quot;&quot;/&gt;&lt;property id=&quot;20307&quot; value=&quot;661&quot;/&gt;&lt;/object&gt;&lt;object type=&quot;3&quot; unique_id=&quot;10047&quot;&gt;&lt;property id=&quot;20148&quot; value=&quot;5&quot;/&gt;&lt;property id=&quot;20300&quot; value=&quot;Slide 44 - &amp;quot;Mutations in the KRAS Oncogene Are Found in Majority of Pancreatic Cancers&amp;quot;&quot;/&gt;&lt;property id=&quot;20307&quot; value=&quot;617&quot;/&gt;&lt;/object&gt;&lt;object type=&quot;3&quot; unique_id=&quot;10048&quot;&gt;&lt;property id=&quot;20148&quot; value=&quot;5&quot;/&gt;&lt;property id=&quot;20300&quot; value=&quot;Slide 45 - &amp;quot;Possible Reasons for Pancreatic Tumor Resistance to Treatment&amp;quot;&quot;/&gt;&lt;property id=&quot;20307&quot; value=&quot;584&quot;/&gt;&lt;/object&gt;&lt;object type=&quot;3&quot; unique_id=&quot;10049&quot;&gt;&lt;property id=&quot;20148&quot; value=&quot;5&quot;/&gt;&lt;property id=&quot;20300&quot; value=&quot;Slide 46 - &amp;quot;Core Signaling Pathways and Processes Mutated in Most Pancreatic Cancers&amp;quot;&quot;/&gt;&lt;property id=&quot;20307&quot; value=&quot;646&quot;/&gt;&lt;/object&gt;&lt;object type=&quot;3&quot; unique_id=&quot;10050&quot;&gt;&lt;property id=&quot;20148&quot; value=&quot;5&quot;/&gt;&lt;property id=&quot;20300&quot; value=&quot;Slide 47 - &amp;quot;“Ontogeny Begets Oncology”: Gaining Clues From Developmental Biology&amp;quot;&quot;/&gt;&lt;property id=&quot;20307&quot; value=&quot;636&quot;/&gt;&lt;/object&gt;&lt;object type=&quot;3&quot; unique_id=&quot;10051&quot;&gt;&lt;property id=&quot;20148&quot; value=&quot;5&quot;/&gt;&lt;property id=&quot;20300&quot; value=&quot;Slide 48 - &amp;quot;Basic Elements of Hedgehog Signaling&amp;quot;&quot;/&gt;&lt;property id=&quot;20307&quot; value=&quot;656&quot;/&gt;&lt;/object&gt;&lt;object type=&quot;3&quot; unique_id=&quot;10052&quot;&gt;&lt;property id=&quot;20148&quot; value=&quot;5&quot;/&gt;&lt;property id=&quot;20300&quot; value=&quot;Slide 49 - &amp;quot;Cyclopamine: A Hedgehog Inhibitor&amp;quot;&quot;/&gt;&lt;property id=&quot;20307&quot; value=&quot;652&quot;/&gt;&lt;/object&gt;&lt;object type=&quot;3&quot; unique_id=&quot;10053&quot;&gt;&lt;property id=&quot;20148&quot; value=&quot;5&quot;/&gt;&lt;property id=&quot;20300&quot; value=&quot;Slide 50 - &amp;quot;Proof of Principle: Hedgehog-Dependent Tumors Respond to Cyclopamine! &amp;quot;&quot;/&gt;&lt;property id=&quot;20307&quot; value=&quot;645&quot;/&gt;&lt;/object&gt;&lt;object type=&quot;3&quot; unique_id=&quot;10054&quot;&gt;&lt;property id=&quot;20148&quot; value=&quot;5&quot;/&gt;&lt;property id=&quot;20300&quot; value=&quot;Slide 51 - &amp;quot;Hedgehog Signaling Critical in Tumor- Stroma Interactions in Pancreatic Cancer&amp;quot;&quot;/&gt;&lt;property id=&quot;20307&quot; value=&quot;650&quot;/&gt;&lt;/object&gt;&lt;object type=&quot;3&quot; unique_id=&quot;10055&quot;&gt;&lt;property id=&quot;20148&quot; value=&quot;5&quot;/&gt;&lt;property id=&quot;20300&quot; value=&quot;Slide 52 - &amp;quot;Hh Inhibitor IPI-926 Depletes Stroma in Mouse Pancreatic Cancer Models&amp;quot;&quot;/&gt;&lt;property id=&quot;20307&quot; value=&quot;655&quot;/&gt;&lt;/object&gt;&lt;object type=&quot;3&quot; unique_id=&quot;10056&quot;&gt;&lt;property id=&quot;20148&quot; value=&quot;5&quot;/&gt;&lt;property id=&quot;20300&quot; value=&quot;Slide 53 - &amp;quot;Addition of Hh Inhibitor Improves Gem Delivery, Clinical Outcomes in Mice&amp;quot;&quot;/&gt;&lt;property id=&quot;20307&quot; value=&quot;654&quot;/&gt;&lt;/object&gt;&lt;object type=&quot;3&quot; unique_id=&quot;10057&quot;&gt;&lt;property id=&quot;20148&quot; value=&quot;5&quot;/&gt;&lt;property id=&quot;20300&quot; value=&quot;Slide 54 - &amp;quot;IPI-926-03: Phase Ib/II Study of IPI-926 + Gem in Metastatic Pancreatic Cancer&amp;quot;&quot;/&gt;&lt;property id=&quot;20307&quot; value=&quot;691&quot;/&gt;&lt;/object&gt;&lt;object type=&quot;3&quot; unique_id=&quot;10058&quot;&gt;&lt;property id=&quot;20148&quot; value=&quot;5&quot;/&gt;&lt;property id=&quot;20300&quot; value=&quot;Slide 55 - &amp;quot;Results of Phase Ib Gemcitabine/IPI-926 Trial&amp;quot;&quot;/&gt;&lt;property id=&quot;20307&quot; value=&quot;692&quot;/&gt;&lt;/object&gt;&lt;object type=&quot;3&quot; unique_id=&quot;10059&quot;&gt;&lt;property id=&quot;20148&quot; value=&quot;5&quot;/&gt;&lt;property id=&quot;20300&quot; value=&quot;Slide 56 - &amp;quot;Conclusions and Future Directions&amp;quot;&quot;/&gt;&lt;property id=&quot;20307&quot; value=&quot;665&quot;/&gt;&lt;/object&gt;&lt;object type=&quot;3&quot; unique_id=&quot;10060&quot;&gt;&lt;property id=&quot;20148&quot; value=&quot;5&quot;/&gt;&lt;property id=&quot;20300&quot; value=&quot;Slide 57 - &amp;quot;Go Online for More CCO &amp;#x0D;&amp;#x0A;Coverage of Pancreatic Cancer!&amp;quot;&quot;/&gt;&lt;property id=&quot;20307&quot; value=&quot;712&quot;/&gt;&lt;/object&gt;&lt;/object&gt;&lt;/object&gt;&lt;/database&gt;"/>
</p:tagLst>
</file>

<file path=ppt/theme/theme1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C94D11C5B01046BED11D25FBE7F43E" ma:contentTypeVersion="1" ma:contentTypeDescription="Create a new document." ma:contentTypeScope="" ma:versionID="ed76381f99afbb6937b63b21a6e4be65">
  <xsd:schema xmlns:xsd="http://www.w3.org/2001/XMLSchema" xmlns:p="http://schemas.microsoft.com/office/2006/metadata/properties" xmlns:ns2="678602a3-347e-4560-84e7-3a19984ea5e4" targetNamespace="http://schemas.microsoft.com/office/2006/metadata/properties" ma:root="true" ma:fieldsID="bca1155aa2c70f3b070cfd567dbbb494" ns2:_="">
    <xsd:import namespace="678602a3-347e-4560-84e7-3a19984ea5e4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78602a3-347e-4560-84e7-3a19984ea5e4" elementFormDefault="qualified">
    <xsd:import namespace="http://schemas.microsoft.com/office/2006/documentManagement/types"/>
    <xsd:element name="Document_x0020_Category" ma:index="8" nillable="true" ma:displayName="Document Category" ma:internalName="Document_x0020_Category">
      <xsd:simpleType>
        <xsd:restriction base="dms:Choice">
          <xsd:enumeration value="Slides"/>
          <xsd:enumeration value="Notes"/>
          <xsd:enumeration value="Audio"/>
          <xsd:enumeration value="Downloadable"/>
          <xsd:enumeration value="Peer Review"/>
          <xsd:enumeration value="Permissions"/>
          <xsd:enumeration value="Mock Repo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FD0B733-E9B2-4E30-B5E5-19664C321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8602a3-347e-4560-84e7-3a19984ea5e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4F16E83-7ADE-4784-BD06-9CAAEDAAC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0EE5B3-F63F-4ED9-9476-7F483B3F958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25122</TotalTime>
  <Words>2447</Words>
  <Application>Microsoft Macintosh PowerPoint</Application>
  <PresentationFormat>On-screen Show (4:3)</PresentationFormat>
  <Paragraphs>473</Paragraphs>
  <Slides>29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Photo Editor Photo</vt:lpstr>
      <vt:lpstr>Aikuņģa dziedzera vēža ķīmijterapija </vt:lpstr>
      <vt:lpstr>Jautājumi</vt:lpstr>
      <vt:lpstr>Problēmas</vt:lpstr>
      <vt:lpstr>Epidemioloģija Klasifikācija</vt:lpstr>
      <vt:lpstr>Saslimstība Eiropā</vt:lpstr>
      <vt:lpstr>Saslimstība Latvijā</vt:lpstr>
      <vt:lpstr>AJCC (TNM)  klasifikācija</vt:lpstr>
      <vt:lpstr>Stadiju bieži nosaka klīniski, nevis pēc TNM</vt:lpstr>
      <vt:lpstr>Dati, atkarībā no stadijas (SEER datu bāze)</vt:lpstr>
      <vt:lpstr>Terapijas principi ESMO vadlīnijas</vt:lpstr>
      <vt:lpstr>I stadija                                        T1-2 N0 M0</vt:lpstr>
      <vt:lpstr>II A stadija                                       T3 N0 M0</vt:lpstr>
      <vt:lpstr>IIB un III stadija        T1-3 N1 M0        T4 N0-1 M0</vt:lpstr>
      <vt:lpstr>IV stadija       M1</vt:lpstr>
      <vt:lpstr>Kontrole</vt:lpstr>
      <vt:lpstr>Sistēmiskā terapija  izplatītas slimības gadījumā</vt:lpstr>
      <vt:lpstr>Sistēmiskās terapijas līdzekļi</vt:lpstr>
      <vt:lpstr>Citotoksiskās kombinācijas ar GEM</vt:lpstr>
      <vt:lpstr>Funkcionālam stāvoklim (PS) ir izšķirošā nozīme terapijas izvēlē</vt:lpstr>
      <vt:lpstr>Kas jauns?  1) Gemcitabīns/Nab-Paklitaksels 2) FOLFIRINOX </vt:lpstr>
      <vt:lpstr>I/II f. pētījums: GEM/Nab-Paclitaxel (maksimāli tolerētā devā): efektivitāte</vt:lpstr>
      <vt:lpstr>FOLFIRINOX vs GEM: efektivitāte</vt:lpstr>
      <vt:lpstr>Mērķa terapija: kur mēs esam un kur mēs ejam?</vt:lpstr>
      <vt:lpstr>PowerPoint Presentation</vt:lpstr>
      <vt:lpstr>Mēŗķa terapija:  vājie III f. pētījumu rezultāti </vt:lpstr>
      <vt:lpstr>Erlotinib (Tarceva®) – pirmais reģistrētais mērķa terapijas līdzeklis pie pancreas CA</vt:lpstr>
      <vt:lpstr>Mērķa terapija: iemesli – kāpēc prakse neatbilst teorijai?</vt:lpstr>
      <vt:lpstr>Secinājumi: ķīmijterapijas vieta  </vt:lpstr>
      <vt:lpstr>Cyclopamine: “hedgehog” inhibitors</vt:lpstr>
    </vt:vector>
  </TitlesOfParts>
  <Company>Children's Memorial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Pancreatic Cancer: Evolving Best Practices and Promising Novel Agents</dc:title>
  <dc:creator>Children's Memorial Hospital</dc:creator>
  <cp:lastModifiedBy>Ieva Vaivode</cp:lastModifiedBy>
  <cp:revision>1366</cp:revision>
  <cp:lastPrinted>2012-11-14T19:06:18Z</cp:lastPrinted>
  <dcterms:created xsi:type="dcterms:W3CDTF">2005-03-04T22:38:58Z</dcterms:created>
  <dcterms:modified xsi:type="dcterms:W3CDTF">2012-11-14T19:21:47Z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>Downloadable</vt:lpwstr>
  </property>
</Properties>
</file>