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0" r:id="rId3"/>
    <p:sldId id="264" r:id="rId4"/>
    <p:sldId id="268" r:id="rId5"/>
    <p:sldId id="265" r:id="rId6"/>
    <p:sldId id="266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F7C4F-0A11-40D3-B4D1-5C1C81ABB06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A41B7-1A60-445D-864B-748072EAAE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944EB74-BF24-4193-ADAE-77A4DD40CC1B}" type="slidenum">
              <a:rPr lang="en-GB"/>
              <a:pPr/>
              <a:t>2</a:t>
            </a:fld>
            <a:endParaRPr lang="en-GB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2142945" y="695134"/>
            <a:ext cx="2570670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en-US"/>
          </a:p>
        </p:txBody>
      </p:sp>
      <p:sp>
        <p:nvSpPr>
          <p:cNvPr id="5120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4096" cy="4112423"/>
          </a:xfrm>
          <a:noFill/>
          <a:ln/>
        </p:spPr>
        <p:txBody>
          <a:bodyPr wrap="none" anchor="ctr"/>
          <a:lstStyle/>
          <a:p>
            <a:endParaRPr lang="lv-LV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accent2">
                    <a:lumMod val="50000"/>
                  </a:schemeClr>
                </a:solidFill>
              </a:rPr>
              <a:t>Taisnās zarnas vēža ķīmijterapija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v-LV" dirty="0" smtClean="0">
                <a:solidFill>
                  <a:schemeClr val="accent2">
                    <a:lumMod val="50000"/>
                  </a:schemeClr>
                </a:solidFill>
              </a:rPr>
              <a:t>Elīna Skuja</a:t>
            </a:r>
          </a:p>
          <a:p>
            <a:r>
              <a:rPr lang="lv-LV" dirty="0" smtClean="0">
                <a:solidFill>
                  <a:schemeClr val="accent2">
                    <a:lumMod val="50000"/>
                  </a:schemeClr>
                </a:solidFill>
              </a:rPr>
              <a:t>VSIA PSKUS Onkoloģijas klīnika</a:t>
            </a:r>
          </a:p>
          <a:p>
            <a:r>
              <a:rPr lang="lv-LV" dirty="0" smtClean="0">
                <a:solidFill>
                  <a:schemeClr val="accent2">
                    <a:lumMod val="50000"/>
                  </a:schemeClr>
                </a:solidFill>
              </a:rPr>
              <a:t>29.09.2011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1"/>
          <p:cNvSpPr>
            <a:spLocks noGrp="1" noChangeArrowheads="1"/>
          </p:cNvSpPr>
          <p:nvPr>
            <p:ph type="title"/>
          </p:nvPr>
        </p:nvSpPr>
        <p:spPr>
          <a:xfrm>
            <a:off x="718561" y="358599"/>
            <a:ext cx="7771680" cy="1143480"/>
          </a:xfrm>
        </p:spPr>
        <p:txBody>
          <a:bodyPr lIns="81639" tIns="42452" rIns="81639" bIns="42452">
            <a:normAutofit fontScale="90000"/>
          </a:bodyPr>
          <a:lstStyle/>
          <a:p>
            <a:pPr>
              <a:lnSpc>
                <a:spcPct val="93000"/>
              </a:lnSpc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b="1" dirty="0" err="1" smtClean="0">
                <a:latin typeface="Times New Roman" pitchFamily="16" charset="0"/>
              </a:rPr>
              <a:t>Taisn</a:t>
            </a:r>
            <a:r>
              <a:rPr lang="lv-LV" b="1" dirty="0" smtClean="0">
                <a:latin typeface="Times New Roman" pitchFamily="16" charset="0"/>
              </a:rPr>
              <a:t>ā</a:t>
            </a:r>
            <a:r>
              <a:rPr lang="en-GB" b="1" dirty="0" smtClean="0">
                <a:latin typeface="Times New Roman" pitchFamily="16" charset="0"/>
              </a:rPr>
              <a:t>s </a:t>
            </a:r>
            <a:r>
              <a:rPr lang="en-GB" b="1" dirty="0" err="1" smtClean="0">
                <a:latin typeface="Times New Roman" pitchFamily="16" charset="0"/>
              </a:rPr>
              <a:t>zarnas</a:t>
            </a:r>
            <a:r>
              <a:rPr lang="en-GB" b="1" dirty="0" smtClean="0">
                <a:latin typeface="Times New Roman" pitchFamily="16" charset="0"/>
              </a:rPr>
              <a:t> </a:t>
            </a:r>
            <a:r>
              <a:rPr lang="lv-LV" b="1" dirty="0" smtClean="0">
                <a:latin typeface="Times New Roman" pitchFamily="16" charset="0"/>
              </a:rPr>
              <a:t>vēža kombinētā neo</a:t>
            </a:r>
            <a:r>
              <a:rPr lang="en-GB" b="1" dirty="0" smtClean="0">
                <a:latin typeface="Times New Roman" pitchFamily="16" charset="0"/>
              </a:rPr>
              <a:t>adjuvant</a:t>
            </a:r>
            <a:r>
              <a:rPr lang="lv-LV" b="1" dirty="0" smtClean="0">
                <a:latin typeface="Times New Roman" pitchFamily="16" charset="0"/>
              </a:rPr>
              <a:t>ā</a:t>
            </a:r>
            <a:r>
              <a:rPr lang="en-GB" b="1" dirty="0" smtClean="0">
                <a:latin typeface="Times New Roman" pitchFamily="16" charset="0"/>
              </a:rPr>
              <a:t> </a:t>
            </a:r>
            <a:r>
              <a:rPr lang="en-GB" b="1" dirty="0" err="1" smtClean="0">
                <a:latin typeface="Times New Roman" pitchFamily="16" charset="0"/>
              </a:rPr>
              <a:t>terapija</a:t>
            </a:r>
            <a:endParaRPr lang="en-GB" b="1" dirty="0" smtClean="0">
              <a:latin typeface="Times New Roman" pitchFamily="16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752601"/>
            <a:ext cx="8458199" cy="4525020"/>
          </a:xfrm>
        </p:spPr>
        <p:txBody>
          <a:bodyPr lIns="81639" tIns="42452" rIns="81639" bIns="42452">
            <a:normAutofit fontScale="92500" lnSpcReduction="10000"/>
          </a:bodyPr>
          <a:lstStyle/>
          <a:p>
            <a:pPr marL="303845" indent="-303845">
              <a:lnSpc>
                <a:spcPct val="93000"/>
              </a:lnSpc>
              <a:spcBef>
                <a:spcPts val="726"/>
              </a:spcBef>
              <a:spcAft>
                <a:spcPct val="0"/>
              </a:spcAft>
              <a:buSzPct val="100000"/>
              <a:buNone/>
              <a:tabLst>
                <a:tab pos="319685" algn="l"/>
                <a:tab pos="727211" algn="l"/>
                <a:tab pos="1134737" algn="l"/>
                <a:tab pos="1542263" algn="l"/>
                <a:tab pos="1949789" algn="l"/>
                <a:tab pos="2357315" algn="l"/>
                <a:tab pos="2764841" algn="l"/>
                <a:tab pos="3172367" algn="l"/>
                <a:tab pos="3579893" algn="l"/>
                <a:tab pos="3987419" algn="l"/>
                <a:tab pos="4394945" algn="l"/>
                <a:tab pos="4802471" algn="l"/>
                <a:tab pos="5209997" algn="l"/>
                <a:tab pos="5617523" algn="l"/>
                <a:tab pos="6025049" algn="l"/>
                <a:tab pos="6432575" algn="l"/>
                <a:tab pos="6840101" algn="l"/>
                <a:tab pos="7247627" algn="l"/>
                <a:tab pos="7655153" algn="l"/>
                <a:tab pos="8062679" algn="l"/>
              </a:tabLst>
            </a:pPr>
            <a:r>
              <a:rPr lang="en-GB" b="1" dirty="0" smtClean="0">
                <a:latin typeface="Times New Roman" pitchFamily="16" charset="0"/>
              </a:rPr>
              <a:t> </a:t>
            </a:r>
            <a:r>
              <a:rPr lang="lv-LV" dirty="0" smtClean="0">
                <a:latin typeface="Times New Roman" pitchFamily="16" charset="0"/>
              </a:rPr>
              <a:t>L</a:t>
            </a:r>
            <a:r>
              <a:rPr lang="en-GB" dirty="0" smtClean="0">
                <a:latin typeface="Times New Roman" pitchFamily="16" charset="0"/>
              </a:rPr>
              <a:t>ok</a:t>
            </a:r>
            <a:r>
              <a:rPr lang="lv-LV" dirty="0" smtClean="0">
                <a:latin typeface="Times New Roman" pitchFamily="16" charset="0"/>
              </a:rPr>
              <a:t>ā</a:t>
            </a:r>
            <a:r>
              <a:rPr lang="en-GB" dirty="0" err="1" smtClean="0">
                <a:latin typeface="Times New Roman" pitchFamily="16" charset="0"/>
              </a:rPr>
              <a:t>ls</a:t>
            </a:r>
            <a:r>
              <a:rPr lang="en-GB" dirty="0" smtClean="0">
                <a:latin typeface="Times New Roman" pitchFamily="16" charset="0"/>
              </a:rPr>
              <a:t> </a:t>
            </a:r>
            <a:r>
              <a:rPr lang="en-GB" dirty="0" err="1" smtClean="0">
                <a:latin typeface="Times New Roman" pitchFamily="16" charset="0"/>
              </a:rPr>
              <a:t>recidīvs</a:t>
            </a:r>
            <a:r>
              <a:rPr lang="en-GB" dirty="0" smtClean="0">
                <a:latin typeface="Times New Roman" pitchFamily="16" charset="0"/>
              </a:rPr>
              <a:t> </a:t>
            </a:r>
            <a:r>
              <a:rPr lang="en-GB" dirty="0" err="1" smtClean="0">
                <a:latin typeface="Times New Roman" pitchFamily="16" charset="0"/>
              </a:rPr>
              <a:t>vai</a:t>
            </a:r>
            <a:r>
              <a:rPr lang="en-GB" dirty="0" smtClean="0">
                <a:latin typeface="Times New Roman" pitchFamily="16" charset="0"/>
              </a:rPr>
              <a:t> </a:t>
            </a:r>
            <a:r>
              <a:rPr lang="lv-LV" dirty="0" smtClean="0">
                <a:latin typeface="Times New Roman" pitchFamily="16" charset="0"/>
              </a:rPr>
              <a:t>mts </a:t>
            </a:r>
            <a:r>
              <a:rPr lang="en-GB" dirty="0" err="1" smtClean="0">
                <a:latin typeface="Times New Roman" pitchFamily="16" charset="0"/>
              </a:rPr>
              <a:t>att</a:t>
            </a:r>
            <a:r>
              <a:rPr lang="lv-LV" dirty="0" smtClean="0">
                <a:latin typeface="Times New Roman" pitchFamily="16" charset="0"/>
              </a:rPr>
              <a:t>ī</a:t>
            </a:r>
            <a:r>
              <a:rPr lang="en-GB" dirty="0" err="1" smtClean="0">
                <a:latin typeface="Times New Roman" pitchFamily="16" charset="0"/>
              </a:rPr>
              <a:t>st</a:t>
            </a:r>
            <a:r>
              <a:rPr lang="lv-LV" dirty="0" smtClean="0">
                <a:latin typeface="Times New Roman" pitchFamily="16" charset="0"/>
              </a:rPr>
              <a:t>ā</a:t>
            </a:r>
            <a:r>
              <a:rPr lang="en-GB" dirty="0" smtClean="0">
                <a:latin typeface="Times New Roman" pitchFamily="16" charset="0"/>
              </a:rPr>
              <a:t>s ~50% </a:t>
            </a:r>
            <a:r>
              <a:rPr lang="en-GB" dirty="0" err="1" smtClean="0">
                <a:latin typeface="Times New Roman" pitchFamily="16" charset="0"/>
              </a:rPr>
              <a:t>pacientu</a:t>
            </a:r>
            <a:r>
              <a:rPr lang="en-GB" dirty="0" smtClean="0">
                <a:latin typeface="Times New Roman" pitchFamily="16" charset="0"/>
              </a:rPr>
              <a:t>.</a:t>
            </a:r>
          </a:p>
          <a:p>
            <a:pPr marL="303845" indent="-303845">
              <a:lnSpc>
                <a:spcPct val="93000"/>
              </a:lnSpc>
              <a:spcBef>
                <a:spcPts val="726"/>
              </a:spcBef>
              <a:spcAft>
                <a:spcPct val="0"/>
              </a:spcAft>
              <a:buSzPct val="100000"/>
              <a:buNone/>
              <a:tabLst>
                <a:tab pos="319685" algn="l"/>
                <a:tab pos="727211" algn="l"/>
                <a:tab pos="1134737" algn="l"/>
                <a:tab pos="1542263" algn="l"/>
                <a:tab pos="1949789" algn="l"/>
                <a:tab pos="2357315" algn="l"/>
                <a:tab pos="2764841" algn="l"/>
                <a:tab pos="3172367" algn="l"/>
                <a:tab pos="3579893" algn="l"/>
                <a:tab pos="3987419" algn="l"/>
                <a:tab pos="4394945" algn="l"/>
                <a:tab pos="4802471" algn="l"/>
                <a:tab pos="5209997" algn="l"/>
                <a:tab pos="5617523" algn="l"/>
                <a:tab pos="6025049" algn="l"/>
                <a:tab pos="6432575" algn="l"/>
                <a:tab pos="6840101" algn="l"/>
                <a:tab pos="7247627" algn="l"/>
                <a:tab pos="7655153" algn="l"/>
                <a:tab pos="8062679" algn="l"/>
              </a:tabLst>
            </a:pPr>
            <a:r>
              <a:rPr lang="en-GB" dirty="0" smtClean="0">
                <a:latin typeface="Times New Roman" pitchFamily="16" charset="0"/>
              </a:rPr>
              <a:t>   </a:t>
            </a:r>
            <a:r>
              <a:rPr lang="lv-LV" dirty="0" smtClean="0">
                <a:latin typeface="Times New Roman" pitchFamily="16" charset="0"/>
              </a:rPr>
              <a:t>		</a:t>
            </a:r>
            <a:r>
              <a:rPr lang="en-GB" dirty="0" err="1" smtClean="0">
                <a:latin typeface="Times New Roman" pitchFamily="16" charset="0"/>
              </a:rPr>
              <a:t>Riska</a:t>
            </a:r>
            <a:r>
              <a:rPr lang="en-GB" dirty="0" smtClean="0">
                <a:latin typeface="Times New Roman" pitchFamily="16" charset="0"/>
              </a:rPr>
              <a:t> </a:t>
            </a:r>
            <a:r>
              <a:rPr lang="en-GB" dirty="0" err="1" smtClean="0">
                <a:latin typeface="Times New Roman" pitchFamily="16" charset="0"/>
              </a:rPr>
              <a:t>faktori</a:t>
            </a:r>
            <a:r>
              <a:rPr lang="en-GB" dirty="0" smtClean="0">
                <a:latin typeface="Times New Roman" pitchFamily="16" charset="0"/>
              </a:rPr>
              <a:t>:</a:t>
            </a:r>
            <a:endParaRPr lang="lv-LV" dirty="0" smtClean="0">
              <a:latin typeface="Times New Roman" pitchFamily="16" charset="0"/>
            </a:endParaRPr>
          </a:p>
          <a:p>
            <a:pPr marL="303845" indent="-303845">
              <a:lnSpc>
                <a:spcPct val="93000"/>
              </a:lnSpc>
              <a:spcBef>
                <a:spcPts val="726"/>
              </a:spcBef>
              <a:spcAft>
                <a:spcPct val="0"/>
              </a:spcAft>
              <a:buSzPct val="100000"/>
              <a:buNone/>
              <a:tabLst>
                <a:tab pos="319685" algn="l"/>
                <a:tab pos="727211" algn="l"/>
                <a:tab pos="1134737" algn="l"/>
                <a:tab pos="1542263" algn="l"/>
                <a:tab pos="1949789" algn="l"/>
                <a:tab pos="2357315" algn="l"/>
                <a:tab pos="2764841" algn="l"/>
                <a:tab pos="3172367" algn="l"/>
                <a:tab pos="3579893" algn="l"/>
                <a:tab pos="3987419" algn="l"/>
                <a:tab pos="4394945" algn="l"/>
                <a:tab pos="4802471" algn="l"/>
                <a:tab pos="5209997" algn="l"/>
                <a:tab pos="5617523" algn="l"/>
                <a:tab pos="6025049" algn="l"/>
                <a:tab pos="6432575" algn="l"/>
                <a:tab pos="6840101" algn="l"/>
                <a:tab pos="7247627" algn="l"/>
                <a:tab pos="7655153" algn="l"/>
                <a:tab pos="8062679" algn="l"/>
              </a:tabLst>
            </a:pPr>
            <a:r>
              <a:rPr lang="lv-LV" dirty="0" smtClean="0">
                <a:latin typeface="Times New Roman" pitchFamily="16" charset="0"/>
              </a:rPr>
              <a:t>M</a:t>
            </a:r>
            <a:r>
              <a:rPr lang="en-GB" dirty="0" err="1" smtClean="0">
                <a:latin typeface="Times New Roman" pitchFamily="16" charset="0"/>
              </a:rPr>
              <a:t>etast</a:t>
            </a:r>
            <a:r>
              <a:rPr lang="lv-LV" dirty="0" smtClean="0">
                <a:latin typeface="Times New Roman" pitchFamily="16" charset="0"/>
              </a:rPr>
              <a:t>ā</a:t>
            </a:r>
            <a:r>
              <a:rPr lang="en-GB" dirty="0" err="1" smtClean="0">
                <a:latin typeface="Times New Roman" pitchFamily="16" charset="0"/>
              </a:rPr>
              <a:t>zes</a:t>
            </a:r>
            <a:r>
              <a:rPr lang="en-GB" dirty="0" smtClean="0">
                <a:latin typeface="Times New Roman" pitchFamily="16" charset="0"/>
              </a:rPr>
              <a:t> l/m</a:t>
            </a:r>
            <a:endParaRPr lang="lv-LV" dirty="0" smtClean="0">
              <a:latin typeface="Times New Roman" pitchFamily="16" charset="0"/>
            </a:endParaRPr>
          </a:p>
          <a:p>
            <a:pPr marL="303845" indent="-303845">
              <a:lnSpc>
                <a:spcPct val="93000"/>
              </a:lnSpc>
              <a:spcBef>
                <a:spcPts val="726"/>
              </a:spcBef>
              <a:spcAft>
                <a:spcPct val="0"/>
              </a:spcAft>
              <a:buSzPct val="100000"/>
              <a:buNone/>
              <a:tabLst>
                <a:tab pos="319685" algn="l"/>
                <a:tab pos="727211" algn="l"/>
                <a:tab pos="1134737" algn="l"/>
                <a:tab pos="1542263" algn="l"/>
                <a:tab pos="1949789" algn="l"/>
                <a:tab pos="2357315" algn="l"/>
                <a:tab pos="2764841" algn="l"/>
                <a:tab pos="3172367" algn="l"/>
                <a:tab pos="3579893" algn="l"/>
                <a:tab pos="3987419" algn="l"/>
                <a:tab pos="4394945" algn="l"/>
                <a:tab pos="4802471" algn="l"/>
                <a:tab pos="5209997" algn="l"/>
                <a:tab pos="5617523" algn="l"/>
                <a:tab pos="6025049" algn="l"/>
                <a:tab pos="6432575" algn="l"/>
                <a:tab pos="6840101" algn="l"/>
                <a:tab pos="7247627" algn="l"/>
                <a:tab pos="7655153" algn="l"/>
                <a:tab pos="8062679" algn="l"/>
              </a:tabLst>
            </a:pPr>
            <a:r>
              <a:rPr lang="lv-LV" dirty="0" smtClean="0">
                <a:latin typeface="Times New Roman" pitchFamily="16" charset="0"/>
              </a:rPr>
              <a:t>Dziļa </a:t>
            </a:r>
            <a:r>
              <a:rPr lang="en-GB" dirty="0" err="1" smtClean="0">
                <a:latin typeface="Times New Roman" pitchFamily="16" charset="0"/>
              </a:rPr>
              <a:t>zarnas</a:t>
            </a:r>
            <a:r>
              <a:rPr lang="en-GB" dirty="0" smtClean="0">
                <a:latin typeface="Times New Roman" pitchFamily="16" charset="0"/>
              </a:rPr>
              <a:t> </a:t>
            </a:r>
            <a:r>
              <a:rPr lang="en-GB" dirty="0" err="1" smtClean="0">
                <a:latin typeface="Times New Roman" pitchFamily="16" charset="0"/>
              </a:rPr>
              <a:t>sienas</a:t>
            </a:r>
            <a:r>
              <a:rPr lang="en-GB" dirty="0" smtClean="0">
                <a:latin typeface="Times New Roman" pitchFamily="16" charset="0"/>
              </a:rPr>
              <a:t> </a:t>
            </a:r>
            <a:r>
              <a:rPr lang="en-GB" dirty="0" err="1" smtClean="0">
                <a:latin typeface="Times New Roman" pitchFamily="16" charset="0"/>
              </a:rPr>
              <a:t>infiltr</a:t>
            </a:r>
            <a:r>
              <a:rPr lang="lv-LV" dirty="0" smtClean="0">
                <a:latin typeface="Times New Roman" pitchFamily="16" charset="0"/>
              </a:rPr>
              <a:t>ā</a:t>
            </a:r>
            <a:r>
              <a:rPr lang="en-GB" dirty="0" err="1" smtClean="0">
                <a:latin typeface="Times New Roman" pitchFamily="16" charset="0"/>
              </a:rPr>
              <a:t>cija</a:t>
            </a:r>
            <a:r>
              <a:rPr lang="lv-LV" dirty="0" smtClean="0">
                <a:latin typeface="Times New Roman" pitchFamily="16" charset="0"/>
              </a:rPr>
              <a:t>, cauraugšana</a:t>
            </a:r>
          </a:p>
          <a:p>
            <a:pPr marL="303845" indent="-303845">
              <a:lnSpc>
                <a:spcPct val="93000"/>
              </a:lnSpc>
              <a:spcBef>
                <a:spcPts val="726"/>
              </a:spcBef>
              <a:spcAft>
                <a:spcPct val="0"/>
              </a:spcAft>
              <a:buSzPct val="100000"/>
              <a:buNone/>
              <a:tabLst>
                <a:tab pos="319685" algn="l"/>
                <a:tab pos="727211" algn="l"/>
                <a:tab pos="1134737" algn="l"/>
                <a:tab pos="1542263" algn="l"/>
                <a:tab pos="1949789" algn="l"/>
                <a:tab pos="2357315" algn="l"/>
                <a:tab pos="2764841" algn="l"/>
                <a:tab pos="3172367" algn="l"/>
                <a:tab pos="3579893" algn="l"/>
                <a:tab pos="3987419" algn="l"/>
                <a:tab pos="4394945" algn="l"/>
                <a:tab pos="4802471" algn="l"/>
                <a:tab pos="5209997" algn="l"/>
                <a:tab pos="5617523" algn="l"/>
                <a:tab pos="6025049" algn="l"/>
                <a:tab pos="6432575" algn="l"/>
                <a:tab pos="6840101" algn="l"/>
                <a:tab pos="7247627" algn="l"/>
                <a:tab pos="7655153" algn="l"/>
                <a:tab pos="8062679" algn="l"/>
              </a:tabLst>
            </a:pPr>
            <a:endParaRPr lang="lv-LV" dirty="0" smtClean="0">
              <a:latin typeface="Times New Roman" pitchFamily="16" charset="0"/>
            </a:endParaRPr>
          </a:p>
          <a:p>
            <a:pPr marL="303845" indent="-303845">
              <a:lnSpc>
                <a:spcPct val="93000"/>
              </a:lnSpc>
              <a:spcBef>
                <a:spcPts val="726"/>
              </a:spcBef>
              <a:spcAft>
                <a:spcPct val="0"/>
              </a:spcAft>
              <a:buSzPct val="100000"/>
              <a:buNone/>
              <a:tabLst>
                <a:tab pos="319685" algn="l"/>
                <a:tab pos="727211" algn="l"/>
                <a:tab pos="1134737" algn="l"/>
                <a:tab pos="1542263" algn="l"/>
                <a:tab pos="1949789" algn="l"/>
                <a:tab pos="2357315" algn="l"/>
                <a:tab pos="2764841" algn="l"/>
                <a:tab pos="3172367" algn="l"/>
                <a:tab pos="3579893" algn="l"/>
                <a:tab pos="3987419" algn="l"/>
                <a:tab pos="4394945" algn="l"/>
                <a:tab pos="4802471" algn="l"/>
                <a:tab pos="5209997" algn="l"/>
                <a:tab pos="5617523" algn="l"/>
                <a:tab pos="6025049" algn="l"/>
                <a:tab pos="6432575" algn="l"/>
                <a:tab pos="6840101" algn="l"/>
                <a:tab pos="7247627" algn="l"/>
                <a:tab pos="7655153" algn="l"/>
                <a:tab pos="8062679" algn="l"/>
              </a:tabLst>
            </a:pPr>
            <a:r>
              <a:rPr lang="en-GB" dirty="0" err="1" smtClean="0">
                <a:latin typeface="Times New Roman" pitchFamily="16" charset="0"/>
              </a:rPr>
              <a:t>Preoperat</a:t>
            </a:r>
            <a:r>
              <a:rPr lang="lv-LV" dirty="0" smtClean="0">
                <a:latin typeface="Times New Roman" pitchFamily="16" charset="0"/>
              </a:rPr>
              <a:t>ī</a:t>
            </a:r>
            <a:r>
              <a:rPr lang="en-GB" dirty="0" err="1" smtClean="0">
                <a:latin typeface="Times New Roman" pitchFamily="16" charset="0"/>
              </a:rPr>
              <a:t>va</a:t>
            </a:r>
            <a:r>
              <a:rPr lang="lv-LV" dirty="0" smtClean="0">
                <a:latin typeface="Times New Roman" pitchFamily="16" charset="0"/>
              </a:rPr>
              <a:t> ķīmijterapija kopā ar staru terapiju: </a:t>
            </a:r>
          </a:p>
          <a:p>
            <a:pPr marL="303845" indent="-303845">
              <a:lnSpc>
                <a:spcPct val="93000"/>
              </a:lnSpc>
              <a:spcBef>
                <a:spcPts val="726"/>
              </a:spcBef>
              <a:spcAft>
                <a:spcPct val="0"/>
              </a:spcAft>
              <a:buSzPct val="100000"/>
              <a:tabLst>
                <a:tab pos="319685" algn="l"/>
                <a:tab pos="727211" algn="l"/>
                <a:tab pos="1134737" algn="l"/>
                <a:tab pos="1542263" algn="l"/>
                <a:tab pos="1949789" algn="l"/>
                <a:tab pos="2357315" algn="l"/>
                <a:tab pos="2764841" algn="l"/>
                <a:tab pos="3172367" algn="l"/>
                <a:tab pos="3579893" algn="l"/>
                <a:tab pos="3987419" algn="l"/>
                <a:tab pos="4394945" algn="l"/>
                <a:tab pos="4802471" algn="l"/>
                <a:tab pos="5209997" algn="l"/>
                <a:tab pos="5617523" algn="l"/>
                <a:tab pos="6025049" algn="l"/>
                <a:tab pos="6432575" algn="l"/>
                <a:tab pos="6840101" algn="l"/>
                <a:tab pos="7247627" algn="l"/>
                <a:tab pos="7655153" algn="l"/>
                <a:tab pos="8062679" algn="l"/>
              </a:tabLst>
            </a:pPr>
            <a:r>
              <a:rPr lang="lv-LV" dirty="0" smtClean="0">
                <a:latin typeface="Times New Roman" pitchFamily="16" charset="0"/>
              </a:rPr>
              <a:t>uzlabojās </a:t>
            </a:r>
            <a:r>
              <a:rPr lang="en-GB" dirty="0" err="1" smtClean="0">
                <a:latin typeface="Times New Roman" pitchFamily="16" charset="0"/>
              </a:rPr>
              <a:t>rezektabilit</a:t>
            </a:r>
            <a:r>
              <a:rPr lang="lv-LV" dirty="0" smtClean="0">
                <a:latin typeface="Times New Roman" pitchFamily="16" charset="0"/>
              </a:rPr>
              <a:t>ā</a:t>
            </a:r>
            <a:r>
              <a:rPr lang="en-GB" dirty="0" err="1" smtClean="0">
                <a:latin typeface="Times New Roman" pitchFamily="16" charset="0"/>
              </a:rPr>
              <a:t>te</a:t>
            </a:r>
            <a:r>
              <a:rPr lang="en-GB" dirty="0" smtClean="0">
                <a:latin typeface="Times New Roman" pitchFamily="16" charset="0"/>
              </a:rPr>
              <a:t>,</a:t>
            </a:r>
            <a:endParaRPr lang="lv-LV" dirty="0" smtClean="0">
              <a:latin typeface="Times New Roman" pitchFamily="16" charset="0"/>
            </a:endParaRPr>
          </a:p>
          <a:p>
            <a:pPr marL="303845" indent="-303845">
              <a:lnSpc>
                <a:spcPct val="93000"/>
              </a:lnSpc>
              <a:spcBef>
                <a:spcPts val="726"/>
              </a:spcBef>
              <a:spcAft>
                <a:spcPct val="0"/>
              </a:spcAft>
              <a:buSzPct val="100000"/>
              <a:tabLst>
                <a:tab pos="319685" algn="l"/>
                <a:tab pos="727211" algn="l"/>
                <a:tab pos="1134737" algn="l"/>
                <a:tab pos="1542263" algn="l"/>
                <a:tab pos="1949789" algn="l"/>
                <a:tab pos="2357315" algn="l"/>
                <a:tab pos="2764841" algn="l"/>
                <a:tab pos="3172367" algn="l"/>
                <a:tab pos="3579893" algn="l"/>
                <a:tab pos="3987419" algn="l"/>
                <a:tab pos="4394945" algn="l"/>
                <a:tab pos="4802471" algn="l"/>
                <a:tab pos="5209997" algn="l"/>
                <a:tab pos="5617523" algn="l"/>
                <a:tab pos="6025049" algn="l"/>
                <a:tab pos="6432575" algn="l"/>
                <a:tab pos="6840101" algn="l"/>
                <a:tab pos="7247627" algn="l"/>
                <a:tab pos="7655153" algn="l"/>
                <a:tab pos="8062679" algn="l"/>
              </a:tabLst>
            </a:pPr>
            <a:r>
              <a:rPr lang="lv-LV" dirty="0" smtClean="0">
                <a:latin typeface="Times New Roman" pitchFamily="16" charset="0"/>
              </a:rPr>
              <a:t>samazinās </a:t>
            </a:r>
            <a:r>
              <a:rPr lang="en-GB" dirty="0" err="1" smtClean="0">
                <a:latin typeface="Times New Roman" pitchFamily="16" charset="0"/>
              </a:rPr>
              <a:t>lok</a:t>
            </a:r>
            <a:r>
              <a:rPr lang="lv-LV" dirty="0" smtClean="0">
                <a:latin typeface="Times New Roman" pitchFamily="16" charset="0"/>
              </a:rPr>
              <a:t>ā</a:t>
            </a:r>
            <a:r>
              <a:rPr lang="en-GB" dirty="0" smtClean="0">
                <a:latin typeface="Times New Roman" pitchFamily="16" charset="0"/>
              </a:rPr>
              <a:t>lo </a:t>
            </a:r>
            <a:r>
              <a:rPr lang="en-GB" dirty="0" err="1" smtClean="0">
                <a:latin typeface="Times New Roman" pitchFamily="16" charset="0"/>
              </a:rPr>
              <a:t>recid</a:t>
            </a:r>
            <a:r>
              <a:rPr lang="lv-LV" dirty="0" smtClean="0">
                <a:latin typeface="Times New Roman" pitchFamily="16" charset="0"/>
              </a:rPr>
              <a:t>ī</a:t>
            </a:r>
            <a:r>
              <a:rPr lang="en-GB" dirty="0" smtClean="0">
                <a:latin typeface="Times New Roman" pitchFamily="16" charset="0"/>
              </a:rPr>
              <a:t>vu </a:t>
            </a:r>
            <a:r>
              <a:rPr lang="en-GB" dirty="0" err="1" smtClean="0">
                <a:latin typeface="Times New Roman" pitchFamily="16" charset="0"/>
              </a:rPr>
              <a:t>skaits</a:t>
            </a:r>
            <a:r>
              <a:rPr lang="en-GB" dirty="0" smtClean="0">
                <a:latin typeface="Times New Roman" pitchFamily="16" charset="0"/>
              </a:rPr>
              <a:t> </a:t>
            </a:r>
            <a:endParaRPr lang="lv-LV" dirty="0" smtClean="0">
              <a:latin typeface="Times New Roman" pitchFamily="16" charset="0"/>
            </a:endParaRPr>
          </a:p>
          <a:p>
            <a:pPr marL="303845" indent="-303845">
              <a:lnSpc>
                <a:spcPct val="93000"/>
              </a:lnSpc>
              <a:spcBef>
                <a:spcPts val="726"/>
              </a:spcBef>
              <a:spcAft>
                <a:spcPct val="0"/>
              </a:spcAft>
              <a:buSzPct val="100000"/>
              <a:tabLst>
                <a:tab pos="319685" algn="l"/>
                <a:tab pos="727211" algn="l"/>
                <a:tab pos="1134737" algn="l"/>
                <a:tab pos="1542263" algn="l"/>
                <a:tab pos="1949789" algn="l"/>
                <a:tab pos="2357315" algn="l"/>
                <a:tab pos="2764841" algn="l"/>
                <a:tab pos="3172367" algn="l"/>
                <a:tab pos="3579893" algn="l"/>
                <a:tab pos="3987419" algn="l"/>
                <a:tab pos="4394945" algn="l"/>
                <a:tab pos="4802471" algn="l"/>
                <a:tab pos="5209997" algn="l"/>
                <a:tab pos="5617523" algn="l"/>
                <a:tab pos="6025049" algn="l"/>
                <a:tab pos="6432575" algn="l"/>
                <a:tab pos="6840101" algn="l"/>
                <a:tab pos="7247627" algn="l"/>
                <a:tab pos="7655153" algn="l"/>
                <a:tab pos="8062679" algn="l"/>
              </a:tabLst>
            </a:pPr>
            <a:r>
              <a:rPr lang="en-GB" dirty="0" err="1" smtClean="0">
                <a:latin typeface="Times New Roman" pitchFamily="16" charset="0"/>
              </a:rPr>
              <a:t>sfinkteru</a:t>
            </a:r>
            <a:r>
              <a:rPr lang="en-GB" dirty="0" smtClean="0">
                <a:latin typeface="Times New Roman" pitchFamily="16" charset="0"/>
              </a:rPr>
              <a:t> </a:t>
            </a:r>
            <a:r>
              <a:rPr lang="en-GB" dirty="0" err="1" smtClean="0">
                <a:latin typeface="Times New Roman" pitchFamily="16" charset="0"/>
              </a:rPr>
              <a:t>saglab</a:t>
            </a:r>
            <a:r>
              <a:rPr lang="lv-LV" dirty="0" smtClean="0">
                <a:latin typeface="Times New Roman" pitchFamily="16" charset="0"/>
              </a:rPr>
              <a:t>ā</a:t>
            </a:r>
            <a:r>
              <a:rPr lang="en-GB" dirty="0" err="1" smtClean="0">
                <a:latin typeface="Times New Roman" pitchFamily="16" charset="0"/>
              </a:rPr>
              <a:t>šanas</a:t>
            </a:r>
            <a:r>
              <a:rPr lang="en-GB" dirty="0" smtClean="0">
                <a:latin typeface="Times New Roman" pitchFamily="16" charset="0"/>
              </a:rPr>
              <a:t> </a:t>
            </a:r>
            <a:r>
              <a:rPr lang="en-GB" dirty="0" err="1" smtClean="0">
                <a:latin typeface="Times New Roman" pitchFamily="16" charset="0"/>
              </a:rPr>
              <a:t>iesp</a:t>
            </a:r>
            <a:r>
              <a:rPr lang="lv-LV" dirty="0" smtClean="0">
                <a:latin typeface="Times New Roman" pitchFamily="16" charset="0"/>
              </a:rPr>
              <a:t>ē</a:t>
            </a:r>
            <a:r>
              <a:rPr lang="en-GB" dirty="0" err="1" smtClean="0">
                <a:latin typeface="Times New Roman" pitchFamily="16" charset="0"/>
              </a:rPr>
              <a:t>jas</a:t>
            </a:r>
            <a:endParaRPr lang="en-GB" dirty="0" smtClean="0">
              <a:latin typeface="Times New Roman" pitchFamily="16" charset="0"/>
            </a:endParaRP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A5E2B5-D18B-4221-AC91-9C42EE1B79C9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II-III stadija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981200"/>
            <a:ext cx="1447800" cy="3276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T3-T4</a:t>
            </a:r>
            <a:r>
              <a:rPr lang="lv-LV" dirty="0" smtClean="0">
                <a:solidFill>
                  <a:schemeClr val="tx1"/>
                </a:solidFill>
              </a:rPr>
              <a:t> N0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T1-4 </a:t>
            </a:r>
            <a:r>
              <a:rPr lang="lv-LV" b="1" dirty="0" smtClean="0">
                <a:solidFill>
                  <a:schemeClr val="tx1"/>
                </a:solidFill>
              </a:rPr>
              <a:t>N1-2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57400" y="1371600"/>
            <a:ext cx="2362200" cy="411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Neoadjuvanta staru terapija+5FU/LV vai +kapecitabīns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4343400" y="2819400"/>
            <a:ext cx="1676400" cy="990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Rezekcija</a:t>
            </a:r>
          </a:p>
          <a:p>
            <a:pPr algn="ctr"/>
            <a:r>
              <a:rPr lang="lv-LV" dirty="0" smtClean="0"/>
              <a:t>6-8 ned</a:t>
            </a:r>
            <a:endParaRPr lang="en-US" dirty="0"/>
          </a:p>
        </p:txBody>
      </p:sp>
      <p:sp>
        <p:nvSpPr>
          <p:cNvPr id="7" name="Pentagon 6"/>
          <p:cNvSpPr/>
          <p:nvPr/>
        </p:nvSpPr>
        <p:spPr>
          <a:xfrm>
            <a:off x="1600200" y="2895600"/>
            <a:ext cx="457200" cy="762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19800" y="1524000"/>
            <a:ext cx="2743200" cy="3886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Adjuvanta ķīmijterapija:</a:t>
            </a:r>
          </a:p>
          <a:p>
            <a:pPr algn="ctr"/>
            <a:r>
              <a:rPr lang="lv-LV" b="1" dirty="0" smtClean="0">
                <a:solidFill>
                  <a:schemeClr val="tx1"/>
                </a:solidFill>
              </a:rPr>
              <a:t>5FU/LV</a:t>
            </a:r>
          </a:p>
          <a:p>
            <a:pPr algn="ctr"/>
            <a:r>
              <a:rPr lang="lv-LV" b="1" dirty="0" smtClean="0">
                <a:solidFill>
                  <a:schemeClr val="tx1"/>
                </a:solidFill>
              </a:rPr>
              <a:t>FOLFOX</a:t>
            </a:r>
          </a:p>
          <a:p>
            <a:pPr algn="ctr"/>
            <a:r>
              <a:rPr lang="lv-LV" b="1" dirty="0" smtClean="0">
                <a:solidFill>
                  <a:schemeClr val="tx1"/>
                </a:solidFill>
              </a:rPr>
              <a:t>Capecitabīns±oksaliplatīns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II-III stadija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2133600"/>
            <a:ext cx="1447800" cy="3276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T3-T4</a:t>
            </a:r>
            <a:r>
              <a:rPr lang="lv-LV" dirty="0" smtClean="0">
                <a:solidFill>
                  <a:schemeClr val="tx1"/>
                </a:solidFill>
              </a:rPr>
              <a:t> N0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T1-4 </a:t>
            </a:r>
            <a:r>
              <a:rPr lang="lv-LV" b="1" dirty="0" smtClean="0">
                <a:solidFill>
                  <a:schemeClr val="tx1"/>
                </a:solidFill>
              </a:rPr>
              <a:t>N1-2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1752600"/>
            <a:ext cx="2362200" cy="411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Adjuvanta staru terapija+5FU/LV vai +kapecitabīns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228600" y="3200400"/>
            <a:ext cx="1676400" cy="990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Rezekcija</a:t>
            </a:r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0" y="1828800"/>
            <a:ext cx="2895600" cy="3886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Adjuvanta ķīmijterapija:</a:t>
            </a:r>
          </a:p>
          <a:p>
            <a:pPr algn="ctr"/>
            <a:r>
              <a:rPr lang="lv-LV" b="1" dirty="0" smtClean="0">
                <a:solidFill>
                  <a:schemeClr val="tx1"/>
                </a:solidFill>
              </a:rPr>
              <a:t>5FU/LV</a:t>
            </a:r>
          </a:p>
          <a:p>
            <a:pPr algn="ctr"/>
            <a:r>
              <a:rPr lang="lv-LV" b="1" dirty="0" smtClean="0">
                <a:solidFill>
                  <a:schemeClr val="tx1"/>
                </a:solidFill>
              </a:rPr>
              <a:t>FOLFOX</a:t>
            </a:r>
          </a:p>
          <a:p>
            <a:pPr algn="ctr"/>
            <a:r>
              <a:rPr lang="lv-LV" b="1" dirty="0" smtClean="0">
                <a:solidFill>
                  <a:schemeClr val="tx1"/>
                </a:solidFill>
              </a:rPr>
              <a:t>Capecitabīns ± oksaliplatīns</a:t>
            </a:r>
          </a:p>
        </p:txBody>
      </p:sp>
      <p:sp>
        <p:nvSpPr>
          <p:cNvPr id="9" name="Pentagon 8"/>
          <p:cNvSpPr/>
          <p:nvPr/>
        </p:nvSpPr>
        <p:spPr>
          <a:xfrm>
            <a:off x="5638800" y="3352800"/>
            <a:ext cx="7620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entagon 9"/>
          <p:cNvSpPr/>
          <p:nvPr/>
        </p:nvSpPr>
        <p:spPr>
          <a:xfrm>
            <a:off x="3124200" y="3352800"/>
            <a:ext cx="457200" cy="685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8229600" cy="838200"/>
          </a:xfrm>
        </p:spPr>
        <p:txBody>
          <a:bodyPr/>
          <a:lstStyle/>
          <a:p>
            <a:r>
              <a:rPr lang="lv-LV" dirty="0" smtClean="0"/>
              <a:t>IV stadija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33400"/>
            <a:ext cx="1447800" cy="5867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T1-4 N1-2 </a:t>
            </a:r>
            <a:r>
              <a:rPr lang="lv-LV" b="1" dirty="0" smtClean="0">
                <a:solidFill>
                  <a:schemeClr val="tx1"/>
                </a:solidFill>
              </a:rPr>
              <a:t>M1</a:t>
            </a:r>
          </a:p>
          <a:p>
            <a:pPr algn="ctr"/>
            <a:endParaRPr lang="lv-LV" b="1" dirty="0" smtClean="0">
              <a:solidFill>
                <a:schemeClr val="tx1"/>
              </a:solidFill>
            </a:endParaRP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Sinhronas </a:t>
            </a:r>
            <a:r>
              <a:rPr lang="lv-LV" b="1" dirty="0" smtClean="0">
                <a:solidFill>
                  <a:schemeClr val="tx1"/>
                </a:solidFill>
              </a:rPr>
              <a:t>rezektablas</a:t>
            </a:r>
            <a:r>
              <a:rPr lang="lv-LV" dirty="0" smtClean="0">
                <a:solidFill>
                  <a:schemeClr val="tx1"/>
                </a:solidFill>
              </a:rPr>
              <a:t> mts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67000" y="990600"/>
            <a:ext cx="2057400" cy="1219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FOLFOX vai FOLFIRI vai CapeOx ± bevacizumab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2362200"/>
            <a:ext cx="1981200" cy="1524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FOLFOX vai FOLFIRI ± panitumumab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Vai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FOLFIRI ± cetuximab</a:t>
            </a:r>
            <a:endParaRPr lang="en-US" dirty="0"/>
          </a:p>
        </p:txBody>
      </p:sp>
      <p:sp>
        <p:nvSpPr>
          <p:cNvPr id="7" name="Pentagon 6"/>
          <p:cNvSpPr/>
          <p:nvPr/>
        </p:nvSpPr>
        <p:spPr>
          <a:xfrm>
            <a:off x="1600200" y="685800"/>
            <a:ext cx="1066800" cy="1066800"/>
          </a:xfrm>
          <a:prstGeom prst="homePlate">
            <a:avLst>
              <a:gd name="adj" fmla="val 240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KRAS mut.</a:t>
            </a:r>
          </a:p>
          <a:p>
            <a:pPr algn="ctr"/>
            <a:r>
              <a:rPr lang="lv-LV" dirty="0" smtClean="0"/>
              <a:t>vai nezin.</a:t>
            </a:r>
          </a:p>
        </p:txBody>
      </p:sp>
      <p:sp>
        <p:nvSpPr>
          <p:cNvPr id="8" name="Pentagon 7"/>
          <p:cNvSpPr/>
          <p:nvPr/>
        </p:nvSpPr>
        <p:spPr>
          <a:xfrm>
            <a:off x="1600200" y="2362200"/>
            <a:ext cx="1143000" cy="914400"/>
          </a:xfrm>
          <a:prstGeom prst="homePlate">
            <a:avLst>
              <a:gd name="adj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KRAS</a:t>
            </a:r>
          </a:p>
          <a:p>
            <a:pPr algn="ctr"/>
            <a:r>
              <a:rPr lang="lv-LV" dirty="0" smtClean="0"/>
              <a:t>-wt-</a:t>
            </a:r>
            <a:endParaRPr lang="en-US" dirty="0"/>
          </a:p>
        </p:txBody>
      </p:sp>
      <p:sp>
        <p:nvSpPr>
          <p:cNvPr id="10" name="Pentagon 9"/>
          <p:cNvSpPr/>
          <p:nvPr/>
        </p:nvSpPr>
        <p:spPr>
          <a:xfrm>
            <a:off x="4648200" y="1676400"/>
            <a:ext cx="838200" cy="1371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86400" y="1066800"/>
            <a:ext cx="2057400" cy="25146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 smtClean="0"/>
          </a:p>
          <a:p>
            <a:pPr algn="ctr"/>
            <a:endParaRPr lang="lv-LV" dirty="0" smtClean="0"/>
          </a:p>
          <a:p>
            <a:pPr algn="ctr"/>
            <a:endParaRPr lang="lv-LV" dirty="0" smtClean="0"/>
          </a:p>
          <a:p>
            <a:pPr algn="ctr"/>
            <a:r>
              <a:rPr lang="lv-LV" dirty="0" smtClean="0">
                <a:solidFill>
                  <a:schemeClr val="tx1"/>
                </a:solidFill>
                <a:latin typeface="Arial"/>
                <a:cs typeface="Arial"/>
              </a:rPr>
              <a:t>[</a:t>
            </a:r>
            <a:r>
              <a:rPr lang="lv-LV" dirty="0" smtClean="0">
                <a:solidFill>
                  <a:schemeClr val="tx1"/>
                </a:solidFill>
              </a:rPr>
              <a:t>Stari+ 5FU/LV</a:t>
            </a:r>
            <a:r>
              <a:rPr lang="lv-LV" dirty="0" smtClean="0">
                <a:solidFill>
                  <a:schemeClr val="tx1"/>
                </a:solidFill>
                <a:latin typeface="Arial"/>
                <a:cs typeface="Arial"/>
              </a:rPr>
              <a:t>]</a:t>
            </a:r>
            <a:endParaRPr lang="lv-LV" dirty="0" smtClean="0">
              <a:solidFill>
                <a:schemeClr val="tx1"/>
              </a:solidFill>
            </a:endParaRPr>
          </a:p>
          <a:p>
            <a:pPr algn="ctr"/>
            <a:endParaRPr lang="lv-LV" dirty="0" smtClean="0"/>
          </a:p>
          <a:p>
            <a:pPr algn="ctr"/>
            <a:endParaRPr lang="lv-LV" dirty="0" smtClean="0"/>
          </a:p>
          <a:p>
            <a:pPr algn="ctr"/>
            <a:r>
              <a:rPr lang="lv-LV" b="1" dirty="0" smtClean="0">
                <a:solidFill>
                  <a:schemeClr val="tx1"/>
                </a:solidFill>
              </a:rPr>
              <a:t>Sinhronas vai secīgas mts un primārā tu rezekcija</a:t>
            </a:r>
          </a:p>
          <a:p>
            <a:pPr algn="ctr"/>
            <a:endParaRPr lang="lv-LV" dirty="0" smtClean="0"/>
          </a:p>
          <a:p>
            <a:pPr algn="ctr"/>
            <a:endParaRPr lang="lv-LV" dirty="0" smtClean="0"/>
          </a:p>
          <a:p>
            <a:pPr algn="ctr"/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>
            <a:off x="6324600" y="1905000"/>
            <a:ext cx="304800" cy="381000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7543800" y="16002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7543800" y="2514600"/>
            <a:ext cx="457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001000" y="685800"/>
            <a:ext cx="838200" cy="16764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bg1"/>
                </a:solidFill>
              </a:rPr>
              <a:t>Rezek-cija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01000" y="2438400"/>
            <a:ext cx="990600" cy="16764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bg1"/>
                </a:solidFill>
              </a:rPr>
              <a:t>Stari + 5FU/LV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Pentagon 18"/>
          <p:cNvSpPr/>
          <p:nvPr/>
        </p:nvSpPr>
        <p:spPr>
          <a:xfrm>
            <a:off x="1600200" y="4419600"/>
            <a:ext cx="1143000" cy="5334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743200" y="4267200"/>
            <a:ext cx="2057400" cy="838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Stari+5FU/LV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entagon 20"/>
          <p:cNvSpPr/>
          <p:nvPr/>
        </p:nvSpPr>
        <p:spPr>
          <a:xfrm>
            <a:off x="4800600" y="4572000"/>
            <a:ext cx="533400" cy="1524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34000" y="4114800"/>
            <a:ext cx="1524000" cy="8382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Rezekcija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Pentagon 22"/>
          <p:cNvSpPr/>
          <p:nvPr/>
        </p:nvSpPr>
        <p:spPr>
          <a:xfrm>
            <a:off x="6858000" y="4572000"/>
            <a:ext cx="533400" cy="1524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391400" y="4191000"/>
            <a:ext cx="1600200" cy="91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Paliatīva ķīmijterapija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Pentagon 24"/>
          <p:cNvSpPr/>
          <p:nvPr/>
        </p:nvSpPr>
        <p:spPr>
          <a:xfrm>
            <a:off x="1524000" y="5562600"/>
            <a:ext cx="762000" cy="304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286000" y="5257800"/>
            <a:ext cx="1524000" cy="1066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Sinhrona vai secīga rezekcija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3733800" y="5257800"/>
            <a:ext cx="990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dirty="0" smtClean="0"/>
              <a:t>T1-2 M1</a:t>
            </a:r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4648200" y="5257800"/>
            <a:ext cx="3200400" cy="533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Adjuvanta terapija kā pie III st.</a:t>
            </a: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3810000" y="5943600"/>
            <a:ext cx="9144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 smtClean="0"/>
              <a:t>T3-4 N1-2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4724400" y="5943600"/>
            <a:ext cx="23622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Stari+5FU/LV vai kapecitabīns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315200" y="5867400"/>
            <a:ext cx="1676400" cy="8382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5FU/LV</a:t>
            </a:r>
          </a:p>
          <a:p>
            <a:pPr algn="ctr"/>
            <a:r>
              <a:rPr lang="lv-LV" dirty="0" smtClean="0"/>
              <a:t>FOLFOX</a:t>
            </a:r>
          </a:p>
          <a:p>
            <a:pPr algn="ctr"/>
            <a:r>
              <a:rPr lang="lv-LV" dirty="0" smtClean="0"/>
              <a:t>CapeOx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6477000"/>
            <a:ext cx="3048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i="1" dirty="0" smtClean="0">
                <a:solidFill>
                  <a:schemeClr val="tx1"/>
                </a:solidFill>
              </a:rPr>
              <a:t>NCCN vadlīnijas, 2010</a:t>
            </a:r>
            <a:endParaRPr lang="en-US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IV stadija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52600" y="4191000"/>
            <a:ext cx="1143000" cy="990600"/>
          </a:xfrm>
          <a:prstGeom prst="homePlate">
            <a:avLst>
              <a:gd name="adj" fmla="val 33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lv-LV" sz="1600" dirty="0" smtClean="0"/>
              <a:t>KRAS</a:t>
            </a:r>
          </a:p>
          <a:p>
            <a:pPr algn="ctr">
              <a:buNone/>
            </a:pPr>
            <a:r>
              <a:rPr lang="lv-LV" sz="1600" dirty="0" smtClean="0"/>
              <a:t>-wt-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152400" y="1447800"/>
            <a:ext cx="1600200" cy="472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T1-4 N1-2 </a:t>
            </a:r>
            <a:r>
              <a:rPr lang="lv-LV" b="1" dirty="0" smtClean="0">
                <a:solidFill>
                  <a:schemeClr val="tx1"/>
                </a:solidFill>
              </a:rPr>
              <a:t>M1</a:t>
            </a:r>
          </a:p>
          <a:p>
            <a:pPr algn="ctr"/>
            <a:endParaRPr lang="lv-LV" dirty="0" smtClean="0">
              <a:solidFill>
                <a:schemeClr val="tx1"/>
              </a:solidFill>
            </a:endParaRP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Sinhronas </a:t>
            </a:r>
            <a:r>
              <a:rPr lang="lv-LV" b="1" u="sng" dirty="0" smtClean="0">
                <a:solidFill>
                  <a:schemeClr val="tx1"/>
                </a:solidFill>
              </a:rPr>
              <a:t>ne</a:t>
            </a:r>
            <a:r>
              <a:rPr lang="lv-LV" b="1" dirty="0" smtClean="0">
                <a:solidFill>
                  <a:schemeClr val="tx1"/>
                </a:solidFill>
              </a:rPr>
              <a:t>rezektablas</a:t>
            </a:r>
            <a:r>
              <a:rPr lang="lv-LV" dirty="0" smtClean="0">
                <a:solidFill>
                  <a:schemeClr val="tx1"/>
                </a:solidFill>
              </a:rPr>
              <a:t> mts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1676400" y="1828800"/>
            <a:ext cx="1066800" cy="1066800"/>
          </a:xfrm>
          <a:prstGeom prst="homePlate">
            <a:avLst>
              <a:gd name="adj" fmla="val 240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KRAS mut.</a:t>
            </a:r>
          </a:p>
          <a:p>
            <a:pPr algn="ctr"/>
            <a:r>
              <a:rPr lang="lv-LV" dirty="0" smtClean="0"/>
              <a:t>vai nezin.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1219200"/>
            <a:ext cx="1600200" cy="228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FOLFOX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vai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 FOLFIRI vai CapeOx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vai 5FU/LV ± bevacizumab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Vai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FOLFOXFIRI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19400" y="3581400"/>
            <a:ext cx="1600200" cy="2590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FOLFOX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vai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FOLFIRI ± panitumumab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Vai</a:t>
            </a:r>
          </a:p>
          <a:p>
            <a:pPr algn="ctr"/>
            <a:r>
              <a:rPr lang="lv-LV" dirty="0" smtClean="0">
                <a:solidFill>
                  <a:schemeClr val="tx1"/>
                </a:solidFill>
              </a:rPr>
              <a:t>FOLFIRI ± cetuximab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362200" y="6400800"/>
            <a:ext cx="2209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90800" y="6400800"/>
            <a:ext cx="21336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1.līnija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48200" y="1447800"/>
            <a:ext cx="1752600" cy="3581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FOLFIRI</a:t>
            </a:r>
          </a:p>
          <a:p>
            <a:pPr algn="ctr"/>
            <a:r>
              <a:rPr lang="lv-LV" dirty="0" smtClean="0"/>
              <a:t>Irinotekāns</a:t>
            </a:r>
          </a:p>
          <a:p>
            <a:pPr algn="ctr"/>
            <a:r>
              <a:rPr lang="lv-LV" dirty="0" smtClean="0"/>
              <a:t>FOLFOX</a:t>
            </a:r>
          </a:p>
          <a:p>
            <a:pPr algn="ctr"/>
            <a:r>
              <a:rPr lang="lv-LV" dirty="0" smtClean="0"/>
              <a:t>CapeOx</a:t>
            </a:r>
          </a:p>
          <a:p>
            <a:pPr algn="ctr"/>
            <a:endParaRPr lang="lv-LV" dirty="0" smtClean="0"/>
          </a:p>
          <a:p>
            <a:pPr algn="ctr"/>
            <a:r>
              <a:rPr lang="lv-LV" dirty="0" smtClean="0"/>
              <a:t>±</a:t>
            </a:r>
          </a:p>
          <a:p>
            <a:pPr algn="ctr"/>
            <a:r>
              <a:rPr lang="lv-LV" dirty="0" smtClean="0"/>
              <a:t>Panitumumab</a:t>
            </a:r>
          </a:p>
          <a:p>
            <a:pPr algn="ctr"/>
            <a:r>
              <a:rPr lang="lv-LV" dirty="0" smtClean="0"/>
              <a:t>Cetuximab (KRAS wt)</a:t>
            </a:r>
          </a:p>
          <a:p>
            <a:pPr algn="ctr"/>
            <a:r>
              <a:rPr lang="lv-LV" dirty="0" smtClean="0"/>
              <a:t>Vai </a:t>
            </a:r>
          </a:p>
          <a:p>
            <a:pPr algn="ctr"/>
            <a:r>
              <a:rPr lang="lv-LV" dirty="0" smtClean="0"/>
              <a:t>Bevacizumab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572000" y="64008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724400" y="6400800"/>
            <a:ext cx="16764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2.līnija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553200" y="6400800"/>
            <a:ext cx="2057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858000" y="6400800"/>
            <a:ext cx="16764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</a:rPr>
              <a:t>3.līnija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34200" y="1524000"/>
            <a:ext cx="1828800" cy="32766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Simptomātiska terapija</a:t>
            </a:r>
          </a:p>
          <a:p>
            <a:pPr algn="ctr"/>
            <a:r>
              <a:rPr lang="lv-LV" dirty="0" smtClean="0"/>
              <a:t>Vai</a:t>
            </a:r>
          </a:p>
          <a:p>
            <a:pPr algn="ctr"/>
            <a:r>
              <a:rPr lang="lv-LV" dirty="0" smtClean="0"/>
              <a:t>Monoterapija:</a:t>
            </a:r>
          </a:p>
          <a:p>
            <a:pPr algn="ctr"/>
            <a:r>
              <a:rPr lang="lv-LV" dirty="0" smtClean="0"/>
              <a:t>Cetuximab Panitumumab</a:t>
            </a:r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4343400" y="27432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4343400" y="4038600"/>
            <a:ext cx="457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6400800" y="2971800"/>
            <a:ext cx="609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-304800" y="6477000"/>
            <a:ext cx="3048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i="1" dirty="0" smtClean="0">
                <a:solidFill>
                  <a:schemeClr val="tx1"/>
                </a:solidFill>
              </a:rPr>
              <a:t>NCCN vadlīnijas, 2010</a:t>
            </a:r>
            <a:endParaRPr lang="en-US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95600"/>
            <a:ext cx="8229600" cy="1143000"/>
          </a:xfrm>
        </p:spPr>
        <p:txBody>
          <a:bodyPr>
            <a:normAutofit/>
          </a:bodyPr>
          <a:lstStyle/>
          <a:p>
            <a:r>
              <a:rPr lang="lv-LV" sz="5400" dirty="0" smtClean="0">
                <a:solidFill>
                  <a:schemeClr val="accent2">
                    <a:lumMod val="50000"/>
                  </a:schemeClr>
                </a:solidFill>
              </a:rPr>
              <a:t>Paldies par uzmanību!</a:t>
            </a:r>
            <a:endParaRPr lang="en-US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232</Words>
  <Application>Microsoft Office PowerPoint</Application>
  <PresentationFormat>On-screen Show (4:3)</PresentationFormat>
  <Paragraphs>107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Taisnās zarnas vēža ķīmijterapija</vt:lpstr>
      <vt:lpstr>Taisnās zarnas vēža kombinētā neoadjuvantā terapija</vt:lpstr>
      <vt:lpstr>II-III stadija</vt:lpstr>
      <vt:lpstr>II-III stadija</vt:lpstr>
      <vt:lpstr>IV stadija</vt:lpstr>
      <vt:lpstr>IV stadija</vt:lpstr>
      <vt:lpstr>Paldies par uzmanību!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Taisnās zarnas vēža ķīmijterapija</dc:title>
  <dc:creator/>
  <cp:lastModifiedBy>bazis</cp:lastModifiedBy>
  <cp:revision>24</cp:revision>
  <dcterms:created xsi:type="dcterms:W3CDTF">2006-08-16T00:00:00Z</dcterms:created>
  <dcterms:modified xsi:type="dcterms:W3CDTF">2011-09-29T07:48:29Z</dcterms:modified>
</cp:coreProperties>
</file>